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3" r:id="rId2"/>
    <p:sldId id="284" r:id="rId3"/>
    <p:sldId id="285" r:id="rId4"/>
    <p:sldId id="280" r:id="rId5"/>
    <p:sldId id="281" r:id="rId6"/>
    <p:sldId id="286" r:id="rId7"/>
    <p:sldId id="265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22" autoAdjust="0"/>
  </p:normalViewPr>
  <p:slideViewPr>
    <p:cSldViewPr>
      <p:cViewPr varScale="1">
        <p:scale>
          <a:sx n="46" d="100"/>
          <a:sy n="46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5EFB5BA-0891-4CA2-9C9C-A059BF656E06}"/>
              </a:ext>
            </a:extLst>
          </p:cNvPr>
          <p:cNvSpPr txBox="1"/>
          <p:nvPr/>
        </p:nvSpPr>
        <p:spPr>
          <a:xfrm>
            <a:off x="3164209" y="1053728"/>
            <a:ext cx="14782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Curso Taller de Investigación Artes y Humanidades</a:t>
            </a:r>
            <a:endParaRPr kumimoji="0" lang="es-CL" sz="9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34C437EF-DB01-4B83-8088-B8F3A39BB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441250"/>
            <a:ext cx="2001854" cy="1954538"/>
          </a:xfrm>
          <a:prstGeom prst="rect">
            <a:avLst/>
          </a:prstGeom>
        </p:spPr>
      </p:pic>
      <p:pic>
        <p:nvPicPr>
          <p:cNvPr id="11" name="Imagen 10" descr="Código QR&#10;&#10;Descripción generada automáticamente">
            <a:extLst>
              <a:ext uri="{FF2B5EF4-FFF2-40B4-BE49-F238E27FC236}">
                <a16:creationId xmlns:a16="http://schemas.microsoft.com/office/drawing/2014/main" id="{7DE910AB-7679-43D8-9142-855FBEE97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6" y="7112809"/>
            <a:ext cx="12617050" cy="3271625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710FB61-7526-484E-A7E2-55A0494C0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7200" y="3238500"/>
            <a:ext cx="2236882" cy="1724432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6CB0698E-08CE-486A-A365-264816EFA4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0991" y="5570969"/>
            <a:ext cx="2234272" cy="156399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A03F118-9667-45B8-868F-1A8DC6F0CC90}"/>
              </a:ext>
            </a:extLst>
          </p:cNvPr>
          <p:cNvSpPr txBox="1"/>
          <p:nvPr/>
        </p:nvSpPr>
        <p:spPr>
          <a:xfrm>
            <a:off x="8803009" y="5570969"/>
            <a:ext cx="914400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Prof. Yerko Monje Hernández</a:t>
            </a:r>
            <a:b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Profesor de Historia y Ciencias Sociales </a:t>
            </a:r>
            <a:b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Instituto de Historia y Ciencias Sociales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93318" y="7350435"/>
            <a:ext cx="3894682" cy="29365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CA406AA-53CE-4F1D-946D-EC6AB57CAA62}"/>
              </a:ext>
            </a:extLst>
          </p:cNvPr>
          <p:cNvSpPr txBox="1"/>
          <p:nvPr/>
        </p:nvSpPr>
        <p:spPr>
          <a:xfrm>
            <a:off x="152400" y="342900"/>
            <a:ext cx="14478000" cy="923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I) </a:t>
            </a: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los conocimientos y las habilidades científicas en Artes y Humanidades de los/las profesores, a través de un </a:t>
            </a: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de Pares para desarrollar herramientas metodológicas estimulantes para sus estudiantes en el desarrollo de la investigación científica escolar</a:t>
            </a: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II) </a:t>
            </a: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Comprender la </a:t>
            </a: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científica como una herramienta y metodología de trabajo transversal a las distintas disciplinas</a:t>
            </a: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cuyo potencial en Artes y Humanidades radica en elementos tan importantes como el desarrollo del trabajo autónomo y del pensamiento crítico. </a:t>
            </a:r>
          </a:p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III) </a:t>
            </a: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Diseñar un proyecto de investigación científica escolar para abordar distintas temáticas de las Artes y Humanidades en vinculación al </a:t>
            </a:r>
            <a:r>
              <a:rPr kumimoji="0" lang="es-C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</a:t>
            </a: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escolar priorizado, aplicable en los distintos escenarios educativos en que se desarrollen los docentes.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prendizaje basado en proyectos | Kit de Pedagogía y TIC">
            <a:extLst>
              <a:ext uri="{FF2B5EF4-FFF2-40B4-BE49-F238E27FC236}">
                <a16:creationId xmlns:a16="http://schemas.microsoft.com/office/drawing/2014/main" id="{63AB6A0A-1472-4F9B-84D1-2FB4EC0D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571750"/>
            <a:ext cx="72747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E0C7346-0797-4B75-8C69-66AD5E2199EC}"/>
              </a:ext>
            </a:extLst>
          </p:cNvPr>
          <p:cNvSpPr txBox="1"/>
          <p:nvPr/>
        </p:nvSpPr>
        <p:spPr>
          <a:xfrm>
            <a:off x="4267200" y="876300"/>
            <a:ext cx="13759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¿Qué es la investigación científica?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357E37-7B65-4D0A-BBBD-0FEFC3B09CBA}"/>
              </a:ext>
            </a:extLst>
          </p:cNvPr>
          <p:cNvSpPr txBox="1"/>
          <p:nvPr/>
        </p:nvSpPr>
        <p:spPr>
          <a:xfrm>
            <a:off x="7239000" y="2881342"/>
            <a:ext cx="10210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“Investigar es un ejercicio que organiza diversos hechos, situaciones y reacciones que se presentan en el mundo y de él se desprende un </a:t>
            </a:r>
            <a:r>
              <a:rPr kumimoji="0" lang="es-E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nuevo conocimiento</a:t>
            </a:r>
            <a:r>
              <a:rPr kumimoji="0" lang="es-E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En el contexto educativo conducir una investigación escolar implica que las y los docentes motiven a los educandos a </a:t>
            </a:r>
            <a:r>
              <a:rPr kumimoji="0" lang="es-E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indagar </a:t>
            </a:r>
            <a:r>
              <a:rPr kumimoji="0" lang="es-E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mundo donde viven, demostrando que existe posibilidad de abordarlo con una </a:t>
            </a:r>
            <a:r>
              <a:rPr kumimoji="0" lang="es-E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mirada científica.”</a:t>
            </a:r>
            <a:endParaRPr kumimoji="0" lang="es-CL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4A1F2D-91FD-4C38-8416-7B8850436179}"/>
              </a:ext>
            </a:extLst>
          </p:cNvPr>
          <p:cNvSpPr txBox="1"/>
          <p:nvPr/>
        </p:nvSpPr>
        <p:spPr>
          <a:xfrm>
            <a:off x="3690425" y="8369237"/>
            <a:ext cx="137593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humanidades un elemento fundamental es la construcción de un problema de investigación, expresado fundamentalmente en una pregunta. </a:t>
            </a:r>
          </a:p>
        </p:txBody>
      </p:sp>
    </p:spTree>
    <p:extLst>
      <p:ext uri="{BB962C8B-B14F-4D97-AF65-F5344CB8AC3E}">
        <p14:creationId xmlns:p14="http://schemas.microsoft.com/office/powerpoint/2010/main" val="411416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D129131-5B47-4E43-BCC7-F762618E506C}"/>
              </a:ext>
            </a:extLst>
          </p:cNvPr>
          <p:cNvSpPr txBox="1"/>
          <p:nvPr/>
        </p:nvSpPr>
        <p:spPr>
          <a:xfrm>
            <a:off x="533400" y="419100"/>
            <a:ext cx="14249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s-CL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El Aprendizaje Basado en Proyectos. </a:t>
            </a:r>
            <a:endParaRPr lang="es-CL" dirty="0"/>
          </a:p>
        </p:txBody>
      </p:sp>
      <p:pic>
        <p:nvPicPr>
          <p:cNvPr id="1026" name="Picture 2" descr="Aprendizaje basado en proyectos | Kit de Pedagogía y TIC">
            <a:extLst>
              <a:ext uri="{FF2B5EF4-FFF2-40B4-BE49-F238E27FC236}">
                <a16:creationId xmlns:a16="http://schemas.microsoft.com/office/drawing/2014/main" id="{3D835B0F-8A7A-46CB-9B00-C569ABBE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112327"/>
            <a:ext cx="72747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8E5816A-C7E4-48A8-B724-52F35D533B99}"/>
              </a:ext>
            </a:extLst>
          </p:cNvPr>
          <p:cNvSpPr txBox="1"/>
          <p:nvPr/>
        </p:nvSpPr>
        <p:spPr>
          <a:xfrm>
            <a:off x="838200" y="2324100"/>
            <a:ext cx="962198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/>
              <a:t>El ABP es un método pedagógico que  involucra a los estudiantes de una manera activa en su </a:t>
            </a:r>
            <a:r>
              <a:rPr lang="es-ES" sz="4000" b="1" dirty="0"/>
              <a:t>aprendizaje al pedirles que investiguen la respuesta a alguna pregunta o problema del mundo real y luego creen una solución concreta.</a:t>
            </a:r>
            <a:r>
              <a:rPr lang="es-ES" sz="4000" dirty="0"/>
              <a:t> En todo este proceso, la comunidad escolar reflexiona sobre qué, cómo y por qué están aprendiendo. Finalmente, los estudiantes presentan sus proyectos a una audiencia mayor.</a:t>
            </a:r>
            <a:endParaRPr lang="es-CL" sz="4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A9C3A22-72BA-4711-8635-E4936F6AFC47}"/>
              </a:ext>
            </a:extLst>
          </p:cNvPr>
          <p:cNvSpPr txBox="1"/>
          <p:nvPr/>
        </p:nvSpPr>
        <p:spPr>
          <a:xfrm>
            <a:off x="803564" y="8571964"/>
            <a:ext cx="9351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https://educacion2020.cl/aprendizaje-basado-en-proyecto/</a:t>
            </a:r>
          </a:p>
        </p:txBody>
      </p:sp>
    </p:spTree>
    <p:extLst>
      <p:ext uri="{BB962C8B-B14F-4D97-AF65-F5344CB8AC3E}">
        <p14:creationId xmlns:p14="http://schemas.microsoft.com/office/powerpoint/2010/main" val="87535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ndo una cultura de Aprendizaje Basado en Proyectos desde el primer día  - EDUforics">
            <a:extLst>
              <a:ext uri="{FF2B5EF4-FFF2-40B4-BE49-F238E27FC236}">
                <a16:creationId xmlns:a16="http://schemas.microsoft.com/office/drawing/2014/main" id="{66921CCC-E751-43DF-8059-33793B09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"/>
            <a:ext cx="16916400" cy="102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7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4ADF43D-2559-403C-91B7-77B669F8BBC1}"/>
              </a:ext>
            </a:extLst>
          </p:cNvPr>
          <p:cNvSpPr txBox="1"/>
          <p:nvPr/>
        </p:nvSpPr>
        <p:spPr>
          <a:xfrm>
            <a:off x="1183266" y="876300"/>
            <a:ext cx="5601021" cy="5349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75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Un </a:t>
            </a:r>
            <a:r>
              <a:rPr kumimoji="0" lang="en-US" sz="75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marco</a:t>
            </a:r>
            <a:r>
              <a:rPr kumimoji="0" lang="en-US" sz="75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75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reflexión</a:t>
            </a:r>
            <a:r>
              <a:rPr kumimoji="0" lang="en-US" sz="75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7500" b="1" dirty="0" err="1">
                <a:latin typeface="+mj-lt"/>
                <a:ea typeface="+mj-ea"/>
                <a:cs typeface="+mj-cs"/>
              </a:rPr>
              <a:t>Habilidades</a:t>
            </a:r>
            <a:r>
              <a:rPr lang="en-US" sz="7500" b="1" dirty="0">
                <a:latin typeface="+mj-lt"/>
                <a:ea typeface="+mj-ea"/>
                <a:cs typeface="+mj-cs"/>
              </a:rPr>
              <a:t> para </a:t>
            </a:r>
            <a:r>
              <a:rPr lang="en-US" sz="7500" b="1" dirty="0" err="1">
                <a:latin typeface="+mj-lt"/>
                <a:ea typeface="+mj-ea"/>
                <a:cs typeface="+mj-cs"/>
              </a:rPr>
              <a:t>el</a:t>
            </a:r>
            <a:r>
              <a:rPr lang="en-US" sz="7500" b="1" dirty="0">
                <a:latin typeface="+mj-lt"/>
                <a:ea typeface="+mj-ea"/>
                <a:cs typeface="+mj-cs"/>
              </a:rPr>
              <a:t> </a:t>
            </a:r>
            <a:r>
              <a:rPr lang="en-US" sz="7500" b="1" dirty="0" err="1">
                <a:latin typeface="+mj-lt"/>
                <a:ea typeface="+mj-ea"/>
                <a:cs typeface="+mj-cs"/>
              </a:rPr>
              <a:t>Siglo</a:t>
            </a:r>
            <a:r>
              <a:rPr lang="en-US" sz="7500" b="1" dirty="0">
                <a:latin typeface="+mj-lt"/>
                <a:ea typeface="+mj-ea"/>
                <a:cs typeface="+mj-cs"/>
              </a:rPr>
              <a:t> XXI</a:t>
            </a:r>
            <a:endParaRPr kumimoji="0" lang="en-US" sz="75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5507" y="6613900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s habilidades del siglo XXI se combinaron aprendiendo educación, formas  geométricas, rompecabezas, deportes, texto, dibujos animados png | PNGEgg">
            <a:extLst>
              <a:ext uri="{FF2B5EF4-FFF2-40B4-BE49-F238E27FC236}">
                <a16:creationId xmlns:a16="http://schemas.microsoft.com/office/drawing/2014/main" id="{FD9F4A5B-CACA-4871-8E63-A6CE25E21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7" b="-2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44DC3F5-FFD4-4424-AB2B-7859D13B0B31}"/>
              </a:ext>
            </a:extLst>
          </p:cNvPr>
          <p:cNvSpPr txBox="1"/>
          <p:nvPr/>
        </p:nvSpPr>
        <p:spPr>
          <a:xfrm>
            <a:off x="1180979" y="4427220"/>
            <a:ext cx="6629400" cy="5349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CL" sz="2800" b="1" dirty="0">
                <a:solidFill>
                  <a:srgbClr val="7030A0"/>
                </a:solidFill>
              </a:rPr>
              <a:t>Creatividad e innovación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CL" sz="2800" b="1" dirty="0">
                <a:solidFill>
                  <a:srgbClr val="7030A0"/>
                </a:solidFill>
              </a:rPr>
              <a:t>Pensamiento crítico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CL" sz="2800" b="1" dirty="0">
                <a:solidFill>
                  <a:srgbClr val="7030A0"/>
                </a:solidFill>
              </a:rPr>
              <a:t>Metacognición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CL" sz="2800" b="1" dirty="0">
                <a:solidFill>
                  <a:srgbClr val="7030A0"/>
                </a:solidFill>
              </a:rPr>
              <a:t>Comunicación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CL" sz="2800" b="1" dirty="0">
                <a:solidFill>
                  <a:srgbClr val="7030A0"/>
                </a:solidFill>
              </a:rPr>
              <a:t>Ciudadanía local y global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CL" sz="2800" b="1" dirty="0">
                <a:solidFill>
                  <a:srgbClr val="7030A0"/>
                </a:solidFill>
              </a:rPr>
              <a:t>Responsabilidad personal y social</a:t>
            </a:r>
            <a:endParaRPr kumimoji="0" lang="en-US" sz="2800" b="1" i="0" u="none" strike="noStrike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418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l="12576" r="23092" b="5774"/>
          <a:stretch>
            <a:fillRect/>
          </a:stretch>
        </p:blipFill>
        <p:spPr>
          <a:xfrm>
            <a:off x="3227145" y="5881775"/>
            <a:ext cx="11833711" cy="46040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6C4788-4671-45C7-8541-EC6CEB07E49E}"/>
              </a:ext>
            </a:extLst>
          </p:cNvPr>
          <p:cNvSpPr txBox="1"/>
          <p:nvPr/>
        </p:nvSpPr>
        <p:spPr>
          <a:xfrm>
            <a:off x="1752600" y="1866900"/>
            <a:ext cx="14782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 es su experiencia en relación al aprendizaje Basado en Proyectos o Aplicación del Ciclo de Indagación Científica?</a:t>
            </a:r>
            <a:endParaRPr lang="es-CL" sz="6600" b="1" i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CL" sz="60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372</Words>
  <Application>Microsoft Office PowerPoint</Application>
  <PresentationFormat>Personalizado</PresentationFormat>
  <Paragraphs>24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Symbol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FC</dc:title>
  <cp:lastModifiedBy>Yerko Monje H.</cp:lastModifiedBy>
  <cp:revision>8</cp:revision>
  <dcterms:created xsi:type="dcterms:W3CDTF">2006-08-16T00:00:00Z</dcterms:created>
  <dcterms:modified xsi:type="dcterms:W3CDTF">2021-09-10T20:25:43Z</dcterms:modified>
  <dc:identifier>DAEhmu6MX8Y</dc:identifier>
</cp:coreProperties>
</file>