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8" r:id="rId4"/>
    <p:sldId id="280" r:id="rId5"/>
    <p:sldId id="262" r:id="rId6"/>
    <p:sldId id="26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1" r:id="rId15"/>
    <p:sldId id="288" r:id="rId16"/>
    <p:sldId id="289" r:id="rId17"/>
    <p:sldId id="295" r:id="rId18"/>
    <p:sldId id="290" r:id="rId19"/>
    <p:sldId id="292" r:id="rId20"/>
    <p:sldId id="297" r:id="rId21"/>
    <p:sldId id="298" r:id="rId22"/>
    <p:sldId id="299" r:id="rId23"/>
    <p:sldId id="300" r:id="rId24"/>
    <p:sldId id="301" r:id="rId25"/>
    <p:sldId id="302" r:id="rId26"/>
    <p:sldId id="296" r:id="rId27"/>
    <p:sldId id="303" r:id="rId28"/>
    <p:sldId id="304" r:id="rId29"/>
    <p:sldId id="305" r:id="rId30"/>
    <p:sldId id="306" r:id="rId31"/>
    <p:sldId id="307" r:id="rId32"/>
    <p:sldId id="308" r:id="rId33"/>
  </p:sldIdLst>
  <p:sldSz cx="18288000" cy="10287000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22" autoAdjust="0"/>
  </p:normalViewPr>
  <p:slideViewPr>
    <p:cSldViewPr>
      <p:cViewPr varScale="1">
        <p:scale>
          <a:sx n="56" d="100"/>
          <a:sy n="56" d="100"/>
        </p:scale>
        <p:origin x="108" y="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649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336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741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9836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65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112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7344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55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230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1172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609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4748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594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9621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7253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718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4ECF-240B-407F-8325-BC166EBD7997}" type="datetimeFigureOut">
              <a:rPr lang="es-CL" smtClean="0"/>
              <a:t>27-08-2021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4C567D92-4D0E-4FF3-96EE-89620A0B83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17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9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5EFB5BA-0891-4CA2-9C9C-A059BF656E06}"/>
              </a:ext>
            </a:extLst>
          </p:cNvPr>
          <p:cNvSpPr txBox="1"/>
          <p:nvPr/>
        </p:nvSpPr>
        <p:spPr>
          <a:xfrm>
            <a:off x="3164209" y="1053728"/>
            <a:ext cx="14782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Curso Taller de Investigación Artes y Humanidades</a:t>
            </a:r>
            <a:endParaRPr lang="es-CL" sz="96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34C437EF-DB01-4B83-8088-B8F3A39BB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41250"/>
            <a:ext cx="2001854" cy="1954538"/>
          </a:xfrm>
          <a:prstGeom prst="rect">
            <a:avLst/>
          </a:prstGeom>
        </p:spPr>
      </p:pic>
      <p:pic>
        <p:nvPicPr>
          <p:cNvPr id="11" name="Imagen 10" descr="Código QR&#10;&#10;Descripción generada automáticamente">
            <a:extLst>
              <a:ext uri="{FF2B5EF4-FFF2-40B4-BE49-F238E27FC236}">
                <a16:creationId xmlns:a16="http://schemas.microsoft.com/office/drawing/2014/main" id="{7DE910AB-7679-43D8-9142-855FBEE97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6" y="7112809"/>
            <a:ext cx="12617050" cy="327162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710FB61-7526-484E-A7E2-55A0494C0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3238500"/>
            <a:ext cx="2236882" cy="172443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CB0698E-08CE-486A-A365-264816EFA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0991" y="5570969"/>
            <a:ext cx="2234272" cy="156399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A03F118-9667-45B8-868F-1A8DC6F0CC90}"/>
              </a:ext>
            </a:extLst>
          </p:cNvPr>
          <p:cNvSpPr txBox="1"/>
          <p:nvPr/>
        </p:nvSpPr>
        <p:spPr>
          <a:xfrm>
            <a:off x="8803009" y="5570969"/>
            <a:ext cx="914400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Yerko Monje Hernández</a:t>
            </a:r>
            <a:b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Profesor de Historia y Ciencias Sociales </a:t>
            </a:r>
            <a:b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Instituto de Historia y Ciencias Sociales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83913E-12CF-4F5D-84FF-A928EFC69606}"/>
              </a:ext>
            </a:extLst>
          </p:cNvPr>
          <p:cNvSpPr txBox="1"/>
          <p:nvPr/>
        </p:nvSpPr>
        <p:spPr>
          <a:xfrm>
            <a:off x="5867400" y="419100"/>
            <a:ext cx="13759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rgbClr val="0070C0"/>
                </a:solidFill>
              </a:rPr>
              <a:t>IMPORTANTE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55043907-4C15-414D-8196-6D48387F45FB}"/>
              </a:ext>
            </a:extLst>
          </p:cNvPr>
          <p:cNvSpPr txBox="1">
            <a:spLocks/>
          </p:cNvSpPr>
          <p:nvPr/>
        </p:nvSpPr>
        <p:spPr>
          <a:xfrm>
            <a:off x="4585685" y="1485900"/>
            <a:ext cx="7766936" cy="1132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L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constituir y construir un problema de investigación en Humanidades?</a:t>
            </a:r>
            <a:endParaRPr lang="es-CL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D066E57-1190-41A3-A2CA-F4A8255489B5}"/>
              </a:ext>
            </a:extLst>
          </p:cNvPr>
          <p:cNvSpPr/>
          <p:nvPr/>
        </p:nvSpPr>
        <p:spPr>
          <a:xfrm>
            <a:off x="1295400" y="3248931"/>
            <a:ext cx="14347507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buFontTx/>
              <a:buAutoNum type="alphaUcPeriod"/>
            </a:pP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problema de investigación en Humanidades, aparece cuando hay elementos con una complejidad de respuesta, que necesita una </a:t>
            </a:r>
            <a:r>
              <a:rPr lang="es-C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 para ser indagada</a:t>
            </a: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 defTabSz="457200">
              <a:buFontTx/>
              <a:buAutoNum type="alphaUcPeriod"/>
            </a:pPr>
            <a:endParaRPr lang="es-CL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FontTx/>
              <a:buAutoNum type="alphaUcPeriod"/>
            </a:pP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problemáticas asociadas a la investigación, deben conciliar los particular con lo general. Es decir, desde la Historia y Ciencias Sociales no solo se deben comprender </a:t>
            </a:r>
            <a:r>
              <a:rPr lang="es-C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reglas generales o procesos estructurales</a:t>
            </a: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sino que velar por el rescate de la </a:t>
            </a:r>
            <a:r>
              <a:rPr lang="es-C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particularidad</a:t>
            </a: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procesos. </a:t>
            </a:r>
          </a:p>
          <a:p>
            <a:pPr marL="342900" indent="-342900" algn="just" defTabSz="457200">
              <a:buFontTx/>
              <a:buAutoNum type="alphaUcPeriod"/>
            </a:pPr>
            <a:endParaRPr lang="es-CL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FontTx/>
              <a:buAutoNum type="alphaUcPeriod"/>
            </a:pP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relación a lo anterior, es recomendable que el problema de investigación esté orientado desde una </a:t>
            </a:r>
            <a:r>
              <a:rPr lang="es-C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territorial</a:t>
            </a:r>
            <a:r>
              <a:rPr lang="es-C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incorporando el concepto de laboratorio social. Es decir, pensar la problemática desde los elementos propios del espacio donde se habita. </a:t>
            </a:r>
          </a:p>
          <a:p>
            <a:pPr marL="342900" indent="-342900" algn="just" defTabSz="457200">
              <a:buFontTx/>
              <a:buAutoNum type="alphaUcPeriod"/>
            </a:pPr>
            <a:endParaRPr lang="es-C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FontTx/>
              <a:buAutoNum type="alphaUcPeriod"/>
            </a:pPr>
            <a:endParaRPr lang="es-CL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41D300A-8A9C-46EC-996F-A7D87787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1361" y="16717"/>
            <a:ext cx="3009498" cy="293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84846A-9CEB-4737-90B3-1563B0C5DE2C}"/>
              </a:ext>
            </a:extLst>
          </p:cNvPr>
          <p:cNvSpPr txBox="1"/>
          <p:nvPr/>
        </p:nvSpPr>
        <p:spPr>
          <a:xfrm>
            <a:off x="1257300" y="256743"/>
            <a:ext cx="4260273" cy="355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METODOLOGÍAS DE INVESTIGACIÓN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E6B042-BBC5-444D-815C-B4CB7296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56743"/>
            <a:ext cx="11437194" cy="94609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5E42EE-2048-4208-84CB-BE0DFED82965}"/>
              </a:ext>
            </a:extLst>
          </p:cNvPr>
          <p:cNvSpPr txBox="1"/>
          <p:nvPr/>
        </p:nvSpPr>
        <p:spPr>
          <a:xfrm>
            <a:off x="526206" y="5524500"/>
            <a:ext cx="536272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b="1" dirty="0"/>
              <a:t>Es el camino de indagación para responder a las preguntas. El establecimiento de un paso a paso en función de los objetivos y el tipo de investigación. Se identifican fuentes primarias y secundarias.</a:t>
            </a:r>
          </a:p>
        </p:txBody>
      </p:sp>
    </p:spTree>
    <p:extLst>
      <p:ext uri="{BB962C8B-B14F-4D97-AF65-F5344CB8AC3E}">
        <p14:creationId xmlns:p14="http://schemas.microsoft.com/office/powerpoint/2010/main" val="9556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E5FF121-060D-474A-82A3-7C703BDF4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14540766" cy="9372600"/>
          </a:xfrm>
          <a:prstGeom prst="rect">
            <a:avLst/>
          </a:prstGeom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AAB4F196-6758-48F2-8304-B17DAB4D3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0" y="5600700"/>
            <a:ext cx="3688426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4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CEFB39-29CD-46FD-8802-A3EE82262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100"/>
            <a:ext cx="14478000" cy="9412810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82DCDBF-EABC-4367-A5F4-A23C06EFD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33298" y="6134100"/>
            <a:ext cx="2756140" cy="42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C54501-2CB9-4AAE-A260-A62A3E625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47700"/>
            <a:ext cx="14545539" cy="8991600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807920F4-6741-4141-954F-CDC027A5B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400" y="4686300"/>
            <a:ext cx="2209800" cy="53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E8778C-68AA-4A7D-8BBB-3F8B9A403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4" y="495300"/>
            <a:ext cx="14554639" cy="85344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10C7B28-CA8D-4BBC-93D5-19AF16DE1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7600" y="7658100"/>
            <a:ext cx="2895600" cy="23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59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C7EA3E-2123-4BF8-B6A8-EF5F66B3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1784"/>
            <a:ext cx="16306800" cy="102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8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0EC822-6247-494F-A99A-BB67DF6F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9" y="342900"/>
            <a:ext cx="8967993" cy="9632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C2DBD4-78EE-45FF-A856-471C328E2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656272"/>
            <a:ext cx="14334203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13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BFC626-1602-4402-851A-E439B479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07382"/>
            <a:ext cx="14249400" cy="92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5" name="Imagen 4" descr="Imagen que contiene exterior, persona, árbol, cielo&#10;&#10;Descripción generada automáticamente">
            <a:extLst>
              <a:ext uri="{FF2B5EF4-FFF2-40B4-BE49-F238E27FC236}">
                <a16:creationId xmlns:a16="http://schemas.microsoft.com/office/drawing/2014/main" id="{B27318C5-989A-49A6-88D6-AF47645FB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2" r="1" b="22853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93318" y="7350435"/>
            <a:ext cx="3894682" cy="293656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A406AA-53CE-4F1D-946D-EC6AB57CAA62}"/>
              </a:ext>
            </a:extLst>
          </p:cNvPr>
          <p:cNvSpPr txBox="1"/>
          <p:nvPr/>
        </p:nvSpPr>
        <p:spPr>
          <a:xfrm>
            <a:off x="152400" y="342900"/>
            <a:ext cx="14478000" cy="9239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CL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/>
            <a:r>
              <a:rPr lang="es-C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I) </a:t>
            </a:r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los conocimientos y las habilidades científicas en Artes y Humanidades de los/las profesores, a través de un </a:t>
            </a:r>
            <a:r>
              <a:rPr lang="es-C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Aprendizaje de Pares para desarrollar herramientas metodológicas estimulantes para sus estudiantes en el desarrollo de la investigación científica escolar</a:t>
            </a:r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algn="just"/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algn="just"/>
            <a:r>
              <a:rPr lang="es-C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II) </a:t>
            </a:r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Comprender la </a:t>
            </a:r>
            <a:r>
              <a:rPr lang="es-C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investigación científica como una herramienta y metodología de trabajo transversal a las distintas disciplinas</a:t>
            </a:r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cuyo potencial en Artes y Humanidades radica en elementos tan importantes como el desarrollo del trabajo autónomo y del pensamiento crítico. </a:t>
            </a:r>
          </a:p>
          <a:p>
            <a:pPr marL="457200" algn="just"/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algn="just"/>
            <a:r>
              <a:rPr lang="es-C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III) </a:t>
            </a:r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Diseñar un proyecto de investigación científica escolar para abordar distintas temáticas de las Artes y Humanidades en vinculación al </a:t>
            </a:r>
            <a:r>
              <a:rPr lang="es-CL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</a:t>
            </a:r>
            <a:r>
              <a:rPr lang="es-C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escolar priorizado, aplicable en los distintos escenarios educativos en que se desarrollen los docentes.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BE92C8-7294-4FDE-B210-54C8974B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77" r="1" b="13827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9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7455902-D325-4CCE-AAF2-AD8BF60A2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4" r="1" b="15851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17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" name="Imagen 2" descr="Imagen que contiene agua, exterior, cielo, barco&#10;&#10;Descripción generada automáticamente">
            <a:extLst>
              <a:ext uri="{FF2B5EF4-FFF2-40B4-BE49-F238E27FC236}">
                <a16:creationId xmlns:a16="http://schemas.microsoft.com/office/drawing/2014/main" id="{5F2A1DDE-FD45-4BD1-92F2-2D59CFEC8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3" r="1" b="8742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34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F35D2C-6A49-43AD-8275-E109EEBB4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68" r="1" b="11336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9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" name="Imagen 2" descr="Imagen que contiene hierba, exterior, árbol, cielo&#10;&#10;Descripción generada automáticamente">
            <a:extLst>
              <a:ext uri="{FF2B5EF4-FFF2-40B4-BE49-F238E27FC236}">
                <a16:creationId xmlns:a16="http://schemas.microsoft.com/office/drawing/2014/main" id="{D521B0D0-1F97-4595-8AFB-719D02B14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 r="1" b="2217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00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E721C1C-25F9-4317-B872-2444BC5A8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2C555F-2EA8-43FC-804A-C8A0197DE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E2B455-492A-43D3-B378-54B66D571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F09B3D2-B58A-4ABA-B2A8-4680BF06C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0FA9C903-985C-4D49-8C1A-6EB5017F8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E12832F-B33A-49C7-8994-68EED8552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6F17E22-3CE0-4111-ADB4-5612B4B35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19E3FD99-5A4A-45A3-A6F7-37CE98B52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F6B9C22-3B33-4E9D-ADFA-7EB9D3771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8791F96-6634-47EA-9924-199C50ADB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E246BDC-8C6E-4555-9F43-E9B2D16B2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2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5F6DB9-D083-4277-BB83-042DDC78B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r="1" b="18356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77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3" name="Imagen 2" descr="Imagen que contiene exterior, hierba, cielo, suelo&#10;&#10;Descripción generada automáticamente">
            <a:extLst>
              <a:ext uri="{FF2B5EF4-FFF2-40B4-BE49-F238E27FC236}">
                <a16:creationId xmlns:a16="http://schemas.microsoft.com/office/drawing/2014/main" id="{F4B9C9A3-DD1E-48FB-BCDC-CEE821247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2" r="1" b="1"/>
          <a:stretch/>
        </p:blipFill>
        <p:spPr>
          <a:xfrm>
            <a:off x="852678" y="857250"/>
            <a:ext cx="1658264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1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AF071D-7F8D-47C4-9F63-769BFA70C606}"/>
              </a:ext>
            </a:extLst>
          </p:cNvPr>
          <p:cNvSpPr/>
          <p:nvPr/>
        </p:nvSpPr>
        <p:spPr>
          <a:xfrm>
            <a:off x="912371" y="1360918"/>
            <a:ext cx="11795217" cy="7066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L" sz="5400" b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5.2. Archivos Escritos.</a:t>
            </a:r>
          </a:p>
          <a:p>
            <a:pPr defTabSz="685800"/>
            <a:endParaRPr lang="es-CL" sz="4800" b="1" i="1" dirty="0">
              <a:solidFill>
                <a:srgbClr val="54A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50000"/>
              </a:lnSpc>
            </a:pPr>
            <a:r>
              <a:rPr lang="es-CL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Archivos Estatales. </a:t>
            </a:r>
          </a:p>
          <a:p>
            <a:pPr defTabSz="685800">
              <a:lnSpc>
                <a:spcPct val="150000"/>
              </a:lnSpc>
            </a:pPr>
            <a:r>
              <a:rPr lang="es-CL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Cartas Familiares – Personales. </a:t>
            </a:r>
          </a:p>
          <a:p>
            <a:pPr defTabSz="685800">
              <a:lnSpc>
                <a:spcPct val="150000"/>
              </a:lnSpc>
            </a:pPr>
            <a:r>
              <a:rPr lang="es-CL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Notarías y Conservador Bienes Raíces.</a:t>
            </a:r>
          </a:p>
          <a:p>
            <a:pPr defTabSz="685800">
              <a:lnSpc>
                <a:spcPct val="150000"/>
              </a:lnSpc>
            </a:pPr>
            <a:r>
              <a:rPr lang="es-CL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Actas privadas, Libros. </a:t>
            </a:r>
          </a:p>
          <a:p>
            <a:pPr defTabSz="685800">
              <a:lnSpc>
                <a:spcPct val="150000"/>
              </a:lnSpc>
            </a:pPr>
            <a:r>
              <a:rPr lang="es-CL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¿Medios de Prensa? </a:t>
            </a:r>
            <a:endParaRPr lang="es-CL" sz="48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01007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DAF8575-DDD0-43E3-95E0-CF812F06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CA1792-C598-45A3-82EC-60F305DCB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4F3208-0F93-4217-AB03-C74E56572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F862CE08-0EF8-4D30-9F34-5CEF2E35C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F707B85-7DC9-4931-8C39-C2802F1F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9409EB7-9549-43B7-9597-771D971C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95D6453-5D14-445F-B965-BA2F9177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62F0BDF-F752-4F9D-826C-376BA43AF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019CD532-CC2D-41A0-B2E5-1A177CC06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51829B1-B54D-428F-B99F-234847A0C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8483DED-5995-47C7-9E6E-3340224B3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9" y="720090"/>
            <a:ext cx="12451841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9A1777-1A82-4F37-9B58-0C8157E54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35" y="950321"/>
            <a:ext cx="12033089" cy="84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80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5122" name="Picture 2" descr="Resultado de imagen para archivos histÃ²ricos">
            <a:extLst>
              <a:ext uri="{FF2B5EF4-FFF2-40B4-BE49-F238E27FC236}">
                <a16:creationId xmlns:a16="http://schemas.microsoft.com/office/drawing/2014/main" id="{3C92137C-7F2B-4B36-A300-E8D808240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" r="1" b="10142"/>
          <a:stretch/>
        </p:blipFill>
        <p:spPr bwMode="auto">
          <a:xfrm>
            <a:off x="852678" y="857250"/>
            <a:ext cx="16582644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2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prendizaje basado en proyectos | Kit de Pedagogía y TIC">
            <a:extLst>
              <a:ext uri="{FF2B5EF4-FFF2-40B4-BE49-F238E27FC236}">
                <a16:creationId xmlns:a16="http://schemas.microsoft.com/office/drawing/2014/main" id="{63AB6A0A-1472-4F9B-84D1-2FB4EC0D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571750"/>
            <a:ext cx="72747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0C7346-0797-4B75-8C69-66AD5E2199EC}"/>
              </a:ext>
            </a:extLst>
          </p:cNvPr>
          <p:cNvSpPr txBox="1"/>
          <p:nvPr/>
        </p:nvSpPr>
        <p:spPr>
          <a:xfrm>
            <a:off x="4267200" y="876300"/>
            <a:ext cx="13759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/>
              <a:t>¿Qué es la investigación científica?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357E37-7B65-4D0A-BBBD-0FEFC3B09CBA}"/>
              </a:ext>
            </a:extLst>
          </p:cNvPr>
          <p:cNvSpPr txBox="1"/>
          <p:nvPr/>
        </p:nvSpPr>
        <p:spPr>
          <a:xfrm>
            <a:off x="7239000" y="2881342"/>
            <a:ext cx="10210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i="1" dirty="0"/>
              <a:t>“Investigar es un ejercicio que organiza diversos hechos, situaciones y reacciones que se presentan en el mundo y de él se desprende un </a:t>
            </a:r>
            <a:r>
              <a:rPr lang="es-ES" sz="3600" b="1" i="1" dirty="0"/>
              <a:t>nuevo conocimiento</a:t>
            </a:r>
            <a:r>
              <a:rPr lang="es-ES" sz="3600" i="1" dirty="0"/>
              <a:t>. En el contexto educativo conducir una investigación escolar implica que las y los docentes motiven a los educandos a </a:t>
            </a:r>
            <a:r>
              <a:rPr lang="es-ES" sz="3600" b="1" i="1" dirty="0"/>
              <a:t>indagar </a:t>
            </a:r>
            <a:r>
              <a:rPr lang="es-ES" sz="3600" i="1" dirty="0"/>
              <a:t>el mundo donde viven, demostrando que existe posibilidad de abordarlo con una </a:t>
            </a:r>
            <a:r>
              <a:rPr lang="es-ES" sz="3600" b="1" i="1" dirty="0"/>
              <a:t>mirada científica.”</a:t>
            </a:r>
            <a:endParaRPr lang="es-CL" sz="3600" b="1" i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4A1F2D-91FD-4C38-8416-7B8850436179}"/>
              </a:ext>
            </a:extLst>
          </p:cNvPr>
          <p:cNvSpPr txBox="1"/>
          <p:nvPr/>
        </p:nvSpPr>
        <p:spPr>
          <a:xfrm>
            <a:off x="3690425" y="8369237"/>
            <a:ext cx="137593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rgbClr val="FF0000"/>
                </a:solidFill>
              </a:rPr>
              <a:t>En humanidades un elemento fundamental es la construcción de un problema de investigación, expresado fundamentalmente en una pregunta. </a:t>
            </a:r>
          </a:p>
        </p:txBody>
      </p:sp>
    </p:spTree>
    <p:extLst>
      <p:ext uri="{BB962C8B-B14F-4D97-AF65-F5344CB8AC3E}">
        <p14:creationId xmlns:p14="http://schemas.microsoft.com/office/powerpoint/2010/main" val="411416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F5B5456-C29E-4E0A-8DB9-F128594FF11D}"/>
              </a:ext>
            </a:extLst>
          </p:cNvPr>
          <p:cNvSpPr/>
          <p:nvPr/>
        </p:nvSpPr>
        <p:spPr>
          <a:xfrm>
            <a:off x="706629" y="1218093"/>
            <a:ext cx="895629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L" sz="5400" b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Cartografía Participativa</a:t>
            </a:r>
          </a:p>
          <a:p>
            <a:pPr defTabSz="685800"/>
            <a:r>
              <a:rPr lang="es-CL" sz="5400" b="1" i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CL" sz="4200" i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Mapeo Colectivo</a:t>
            </a:r>
            <a:endParaRPr lang="es-CL" sz="4800" i="1" dirty="0">
              <a:solidFill>
                <a:srgbClr val="54A021"/>
              </a:solidFill>
              <a:latin typeface="Trebuchet MS" panose="020B060302020202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1FDE682-2D1C-46B0-A1B6-823D3B801F1D}"/>
              </a:ext>
            </a:extLst>
          </p:cNvPr>
          <p:cNvSpPr/>
          <p:nvPr/>
        </p:nvSpPr>
        <p:spPr>
          <a:xfrm>
            <a:off x="1079872" y="3757663"/>
            <a:ext cx="1256014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s-CL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 uso de la cartografía se ha masificado en el mundo, antes se utilizaban para anotar rutas de viajes, mares y costas importantes, mientras que hoy es posible encontrar mapas gratuitos en internet e incluso recorrer algunas ciudades virtualmente. Desarrollar una cartografía estudiando a la humanidad y plasmarla en un mapa pareciera ser una tarea compleja de realizar, sin embargo cuando focalizamos el estudio es posible delimitar el espacio que se pretende abordar.” (Explora)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5854FF-9585-403F-8626-C46D5BB34117}"/>
              </a:ext>
            </a:extLst>
          </p:cNvPr>
          <p:cNvSpPr/>
          <p:nvPr/>
        </p:nvSpPr>
        <p:spPr>
          <a:xfrm>
            <a:off x="1079872" y="7543725"/>
            <a:ext cx="568456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1525" indent="-771525" defTabSz="685800">
              <a:buFontTx/>
              <a:buAutoNum type="alphaUcPeriod"/>
            </a:pPr>
            <a:r>
              <a:rPr lang="es-CL" sz="3000" b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Experimental</a:t>
            </a:r>
          </a:p>
          <a:p>
            <a:pPr marL="771525" indent="-771525" defTabSz="685800">
              <a:buFontTx/>
              <a:buAutoNum type="alphaUcPeriod"/>
            </a:pPr>
            <a:r>
              <a:rPr lang="es-CL" sz="3000" b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Función de Referencia </a:t>
            </a:r>
          </a:p>
          <a:p>
            <a:pPr marL="771525" indent="-771525" defTabSz="685800">
              <a:buFontTx/>
              <a:buAutoNum type="alphaUcPeriod"/>
            </a:pPr>
            <a:r>
              <a:rPr lang="es-CL" sz="3000" b="1" dirty="0">
                <a:solidFill>
                  <a:srgbClr val="54A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Correlaciones </a:t>
            </a:r>
          </a:p>
          <a:p>
            <a:pPr marL="771525" indent="-771525" defTabSz="685800">
              <a:buFontTx/>
              <a:buAutoNum type="alphaUcPeriod"/>
            </a:pPr>
            <a:endParaRPr lang="es-CL" sz="3000" dirty="0">
              <a:solidFill>
                <a:srgbClr val="54A021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1964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6148" name="Picture 4" descr="Resultado de imagen para mapeo colectivo">
            <a:extLst>
              <a:ext uri="{FF2B5EF4-FFF2-40B4-BE49-F238E27FC236}">
                <a16:creationId xmlns:a16="http://schemas.microsoft.com/office/drawing/2014/main" id="{DB4B60ED-427D-4CC2-8072-EBB2E63A5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283"/>
          <a:stretch/>
        </p:blipFill>
        <p:spPr bwMode="auto">
          <a:xfrm>
            <a:off x="852678" y="857250"/>
            <a:ext cx="16582644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1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49318" y="5086375"/>
            <a:ext cx="5438682" cy="52006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95ABBC-6AE9-4677-89CC-600AF0323263}"/>
              </a:ext>
            </a:extLst>
          </p:cNvPr>
          <p:cNvSpPr txBox="1"/>
          <p:nvPr/>
        </p:nvSpPr>
        <p:spPr>
          <a:xfrm>
            <a:off x="1143000" y="3162300"/>
            <a:ext cx="137593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/>
              <a:t>La metodología de Investigación Científica.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3836" y="7404769"/>
            <a:ext cx="3014164" cy="28822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7404769"/>
            <a:ext cx="3177968" cy="299856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1F4122C-6282-40D2-9BED-41C24E8245D2}"/>
              </a:ext>
            </a:extLst>
          </p:cNvPr>
          <p:cNvSpPr/>
          <p:nvPr/>
        </p:nvSpPr>
        <p:spPr>
          <a:xfrm>
            <a:off x="685800" y="1790700"/>
            <a:ext cx="121146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800" dirty="0">
                <a:latin typeface="Arial Black" panose="020B0A04020102020204" pitchFamily="34" charset="0"/>
              </a:rPr>
              <a:t>	No olvidemos, que el problema de investigación corresponde a una delimitación específica de lo que vamos a indagar, de tal forma que el objetivo que construyamos más adelante, pueda ser cumplido.  </a:t>
            </a:r>
          </a:p>
          <a:p>
            <a:pPr algn="just"/>
            <a:endParaRPr lang="es-CL" sz="2800" dirty="0">
              <a:latin typeface="Arial Black" panose="020B0A04020102020204" pitchFamily="34" charset="0"/>
            </a:endParaRPr>
          </a:p>
          <a:p>
            <a:pPr algn="just"/>
            <a:r>
              <a:rPr lang="es-CL" sz="2800" dirty="0">
                <a:latin typeface="Arial Black" panose="020B0A04020102020204" pitchFamily="34" charset="0"/>
              </a:rPr>
              <a:t>OJO: </a:t>
            </a:r>
            <a:r>
              <a:rPr lang="es-CL" sz="2800" dirty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es-CL" sz="2800" dirty="0">
                <a:latin typeface="Arial Black" panose="020B0A04020102020204" pitchFamily="34" charset="0"/>
              </a:rPr>
              <a:t>Es preferible que un problema sea </a:t>
            </a:r>
            <a:r>
              <a:rPr lang="es-CL" sz="2800" u="sng" dirty="0">
                <a:latin typeface="Arial Black" panose="020B0A04020102020204" pitchFamily="34" charset="0"/>
              </a:rPr>
              <a:t>acotado</a:t>
            </a:r>
            <a:r>
              <a:rPr lang="es-CL" sz="2800" dirty="0">
                <a:latin typeface="Arial Black" panose="020B0A04020102020204" pitchFamily="34" charset="0"/>
              </a:rPr>
              <a:t> y posible de cumplir, a tener un gran área de investigación, de la cual difícilmente daremos cuenta. </a:t>
            </a:r>
            <a:endParaRPr lang="es-CL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E9D173-8DE0-4993-A4BA-956C8F66A7BC}"/>
              </a:ext>
            </a:extLst>
          </p:cNvPr>
          <p:cNvSpPr txBox="1"/>
          <p:nvPr/>
        </p:nvSpPr>
        <p:spPr>
          <a:xfrm>
            <a:off x="6477000" y="352113"/>
            <a:ext cx="13759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rgbClr val="0070C0"/>
                </a:solidFill>
              </a:rPr>
              <a:t>El problema de investigación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BFCE89-B8E6-4F57-859A-7DB96AEC1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20" t="15802" r="18853" b="18178"/>
          <a:stretch/>
        </p:blipFill>
        <p:spPr>
          <a:xfrm>
            <a:off x="7010400" y="5483982"/>
            <a:ext cx="7993041" cy="4527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72807E-57F2-4EC6-BF0D-DB49C7EFCCCB}"/>
              </a:ext>
            </a:extLst>
          </p:cNvPr>
          <p:cNvSpPr txBox="1"/>
          <p:nvPr/>
        </p:nvSpPr>
        <p:spPr>
          <a:xfrm>
            <a:off x="762000" y="342900"/>
            <a:ext cx="137593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rgbClr val="0070C0"/>
                </a:solidFill>
              </a:rPr>
              <a:t>Discusión Bibliográfica</a:t>
            </a:r>
          </a:p>
          <a:p>
            <a:endParaRPr lang="es-ES" sz="7200" b="1" dirty="0">
              <a:solidFill>
                <a:srgbClr val="0070C0"/>
              </a:solidFill>
            </a:endParaRPr>
          </a:p>
          <a:p>
            <a:endParaRPr lang="es-ES" sz="7200" b="1" dirty="0">
              <a:solidFill>
                <a:srgbClr val="0070C0"/>
              </a:solidFill>
            </a:endParaRPr>
          </a:p>
          <a:p>
            <a:endParaRPr lang="es-ES" sz="7200" b="1" dirty="0">
              <a:solidFill>
                <a:srgbClr val="0070C0"/>
              </a:solidFill>
            </a:endParaRPr>
          </a:p>
          <a:p>
            <a:r>
              <a:rPr lang="es-ES" sz="7200" b="1" dirty="0">
                <a:solidFill>
                  <a:srgbClr val="0070C0"/>
                </a:solidFill>
              </a:rPr>
              <a:t>Marco Teórico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A365048-34D5-41F9-8F4D-3568138CF90D}"/>
              </a:ext>
            </a:extLst>
          </p:cNvPr>
          <p:cNvSpPr txBox="1"/>
          <p:nvPr/>
        </p:nvSpPr>
        <p:spPr>
          <a:xfrm>
            <a:off x="762000" y="1820227"/>
            <a:ext cx="1375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/>
              <a:t>¿Qué han investigado otros y otras personas sobre mi problemática de investigación?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497E4B-FA3D-4001-B812-C9DF87050B43}"/>
              </a:ext>
            </a:extLst>
          </p:cNvPr>
          <p:cNvSpPr txBox="1"/>
          <p:nvPr/>
        </p:nvSpPr>
        <p:spPr>
          <a:xfrm>
            <a:off x="609600" y="6172830"/>
            <a:ext cx="9372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/>
              <a:t>¿A través de qué teorías y perspectivas han investigado otros y otras personas sobre mi problemática de investigación? </a:t>
            </a: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F253CE50-5E42-4A87-A3CA-D4BF6279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2538" y="3809370"/>
            <a:ext cx="6717262" cy="541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4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2150437-0F5F-4497-825C-353F87FD4C35}"/>
              </a:ext>
            </a:extLst>
          </p:cNvPr>
          <p:cNvSpPr txBox="1"/>
          <p:nvPr/>
        </p:nvSpPr>
        <p:spPr>
          <a:xfrm>
            <a:off x="4191000" y="1862754"/>
            <a:ext cx="132207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 o los objetivos establecen el </a:t>
            </a:r>
            <a:r>
              <a:rPr kumimoji="0" lang="es-CL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sentido, dirección</a:t>
            </a:r>
            <a:r>
              <a:rPr kumimoji="0" 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o curso que seguirá la investigación.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 síntesis, los objetivos plantean lo que se </a:t>
            </a:r>
            <a:r>
              <a:rPr kumimoji="0" lang="es-CL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quiere</a:t>
            </a:r>
            <a:r>
              <a:rPr kumimoji="0" lang="es-C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estudiar y </a:t>
            </a:r>
            <a:r>
              <a:rPr kumimoji="0" lang="es-CL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 la metodología.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2D76F7-7BC2-4C2A-BDC6-260FDA5FAE2C}"/>
              </a:ext>
            </a:extLst>
          </p:cNvPr>
          <p:cNvSpPr txBox="1"/>
          <p:nvPr/>
        </p:nvSpPr>
        <p:spPr>
          <a:xfrm>
            <a:off x="4191000" y="277836"/>
            <a:ext cx="13759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rgbClr val="0070C0"/>
                </a:solidFill>
              </a:rPr>
              <a:t>Los objetivos de investigación.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B98FAAEB-FBEC-4D5A-AFB2-86F05BEAD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52865" y="723900"/>
            <a:ext cx="3581400" cy="35814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C8DCE76-B020-4F15-B842-29BD493F0232}"/>
              </a:ext>
            </a:extLst>
          </p:cNvPr>
          <p:cNvSpPr/>
          <p:nvPr/>
        </p:nvSpPr>
        <p:spPr>
          <a:xfrm>
            <a:off x="990600" y="64394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b="1" dirty="0">
                <a:latin typeface="Arial Black" panose="020B0A04020102020204" pitchFamily="34" charset="0"/>
              </a:rPr>
              <a:t>OBJETIVO GENERAL: </a:t>
            </a: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Da cuenta del propósito global y abarcador que tendrá la investigación, por ello debe estar acorde a la pregunta de que se planteen en el proceso de trabajo. Es decir, el </a:t>
            </a:r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general indica </a:t>
            </a:r>
            <a:r>
              <a:rPr lang="es-CL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qué se quiere realizar la investigación; qué se quiere obtener como resultado global (general). </a:t>
            </a:r>
            <a:endParaRPr lang="es-CL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62BBEBF-4F50-48A2-BE5F-D4A39D88FADB}"/>
              </a:ext>
            </a:extLst>
          </p:cNvPr>
          <p:cNvSpPr/>
          <p:nvPr/>
        </p:nvSpPr>
        <p:spPr>
          <a:xfrm>
            <a:off x="8915400" y="6439406"/>
            <a:ext cx="556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2400" b="1" dirty="0">
                <a:latin typeface="Arial Black" panose="020B0A04020102020204" pitchFamily="34" charset="0"/>
              </a:rPr>
              <a:t>OBJETIVOS ESPECÍFICOS:</a:t>
            </a:r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objetivos específicos contribuyen a que el objetivo general sea alcanzado, por ello deben ser más </a:t>
            </a:r>
            <a:r>
              <a:rPr lang="es-CL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acotados, progresivos y taxonómicamente </a:t>
            </a:r>
            <a:r>
              <a:rPr lang="es-C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correctos. </a:t>
            </a:r>
            <a:endParaRPr lang="es-CL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620DE22-8249-4913-B28F-E83706100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7137" y="5721180"/>
            <a:ext cx="709125" cy="22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DAE7EFB-F17E-4287-A019-FFE0F234F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0"/>
            <a:ext cx="9829800" cy="102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11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D12D17-C256-4D67-AF2B-18C00FDA93C7}"/>
              </a:ext>
            </a:extLst>
          </p:cNvPr>
          <p:cNvSpPr txBox="1"/>
          <p:nvPr/>
        </p:nvSpPr>
        <p:spPr>
          <a:xfrm>
            <a:off x="457200" y="419100"/>
            <a:ext cx="137593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>
                <a:solidFill>
                  <a:srgbClr val="0070C0"/>
                </a:solidFill>
              </a:rPr>
              <a:t>Las preguntas de investigación</a:t>
            </a:r>
          </a:p>
          <a:p>
            <a:endParaRPr lang="es-ES" sz="7200" b="1" dirty="0">
              <a:solidFill>
                <a:srgbClr val="0070C0"/>
              </a:solidFill>
            </a:endParaRPr>
          </a:p>
          <a:p>
            <a:endParaRPr lang="es-ES" sz="7200" b="1" dirty="0">
              <a:solidFill>
                <a:srgbClr val="0070C0"/>
              </a:solidFill>
            </a:endParaRPr>
          </a:p>
          <a:p>
            <a:endParaRPr lang="es-ES" sz="7200" b="1" dirty="0">
              <a:solidFill>
                <a:srgbClr val="0070C0"/>
              </a:solidFill>
            </a:endParaRPr>
          </a:p>
          <a:p>
            <a:r>
              <a:rPr lang="es-ES" sz="7200" b="1" dirty="0">
                <a:solidFill>
                  <a:srgbClr val="0070C0"/>
                </a:solidFill>
              </a:rPr>
              <a:t>Hipótesis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6D0DCF-9ECC-4338-B852-A3B4C4E85754}"/>
              </a:ext>
            </a:extLst>
          </p:cNvPr>
          <p:cNvSpPr txBox="1"/>
          <p:nvPr/>
        </p:nvSpPr>
        <p:spPr>
          <a:xfrm>
            <a:off x="457199" y="1711761"/>
            <a:ext cx="137593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/>
              <a:t>Sintetizan el problema de investigación y están profundamente asociadas a los objetivos de investigación. Son las guías de la indagación y marcarán el camino metodológico.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85A82C-2BD0-410E-98CF-BD1B05432A9E}"/>
              </a:ext>
            </a:extLst>
          </p:cNvPr>
          <p:cNvSpPr txBox="1"/>
          <p:nvPr/>
        </p:nvSpPr>
        <p:spPr>
          <a:xfrm>
            <a:off x="466577" y="6134100"/>
            <a:ext cx="137593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/>
              <a:t>Posibles respuestas a las preguntas y objetivos que estamos planteando. Generalmente se basan en el conocimiento previo que tiene un investigador, dado que son alternativas plausibles en la evidencia.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08D75B26-B248-45FC-8D64-EAD40E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6400" y="675434"/>
            <a:ext cx="4244649" cy="51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34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847</Words>
  <Application>Microsoft Office PowerPoint</Application>
  <PresentationFormat>Personalizado</PresentationFormat>
  <Paragraphs>59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Symbol</vt:lpstr>
      <vt:lpstr>Arial Black</vt:lpstr>
      <vt:lpstr>Trebuchet MS</vt:lpstr>
      <vt:lpstr>Calibri</vt:lpstr>
      <vt:lpstr>Wingdings 3</vt:lpstr>
      <vt:lpstr>Office Theme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FC</dc:title>
  <cp:lastModifiedBy>Yerko Monje H.</cp:lastModifiedBy>
  <cp:revision>13</cp:revision>
  <dcterms:created xsi:type="dcterms:W3CDTF">2006-08-16T00:00:00Z</dcterms:created>
  <dcterms:modified xsi:type="dcterms:W3CDTF">2021-08-27T05:10:04Z</dcterms:modified>
  <dc:identifier>DAEhmu6MX8Y</dc:identifier>
</cp:coreProperties>
</file>