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80" r:id="rId4"/>
    <p:sldId id="281" r:id="rId5"/>
    <p:sldId id="282" r:id="rId6"/>
    <p:sldId id="263" r:id="rId7"/>
    <p:sldId id="276" r:id="rId8"/>
    <p:sldId id="259" r:id="rId9"/>
    <p:sldId id="260" r:id="rId10"/>
    <p:sldId id="261" r:id="rId11"/>
    <p:sldId id="278" r:id="rId12"/>
    <p:sldId id="279" r:id="rId13"/>
    <p:sldId id="264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22" autoAdjust="0"/>
  </p:normalViewPr>
  <p:slideViewPr>
    <p:cSldViewPr>
      <p:cViewPr varScale="1">
        <p:scale>
          <a:sx n="72" d="100"/>
          <a:sy n="72" d="100"/>
        </p:scale>
        <p:origin x="5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4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5EFB5BA-0891-4CA2-9C9C-A059BF656E06}"/>
              </a:ext>
            </a:extLst>
          </p:cNvPr>
          <p:cNvSpPr txBox="1"/>
          <p:nvPr/>
        </p:nvSpPr>
        <p:spPr>
          <a:xfrm>
            <a:off x="3164209" y="1053728"/>
            <a:ext cx="14782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Curso Taller de Investigación Artes y Humanidades</a:t>
            </a:r>
            <a:endParaRPr lang="es-CL" sz="96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34C437EF-DB01-4B83-8088-B8F3A39BB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441250"/>
            <a:ext cx="2001854" cy="1954538"/>
          </a:xfrm>
          <a:prstGeom prst="rect">
            <a:avLst/>
          </a:prstGeom>
        </p:spPr>
      </p:pic>
      <p:pic>
        <p:nvPicPr>
          <p:cNvPr id="11" name="Imagen 10" descr="Código QR&#10;&#10;Descripción generada automáticamente">
            <a:extLst>
              <a:ext uri="{FF2B5EF4-FFF2-40B4-BE49-F238E27FC236}">
                <a16:creationId xmlns:a16="http://schemas.microsoft.com/office/drawing/2014/main" id="{7DE910AB-7679-43D8-9142-855FBEE97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6" y="7112809"/>
            <a:ext cx="12617050" cy="3271625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F710FB61-7526-484E-A7E2-55A0494C01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7200" y="3238500"/>
            <a:ext cx="2236882" cy="1724432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6CB0698E-08CE-486A-A365-264816EFA4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40991" y="5570969"/>
            <a:ext cx="2234272" cy="156399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A03F118-9667-45B8-868F-1A8DC6F0CC90}"/>
              </a:ext>
            </a:extLst>
          </p:cNvPr>
          <p:cNvSpPr txBox="1"/>
          <p:nvPr/>
        </p:nvSpPr>
        <p:spPr>
          <a:xfrm>
            <a:off x="8803009" y="5570969"/>
            <a:ext cx="9144000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Prof. Yerko Monje Hernández</a:t>
            </a:r>
            <a:b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Profesor de Historia y Ciencias Sociales </a:t>
            </a:r>
            <a:b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Instituto de Historia y Ciencias Sociales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78849E-563C-4C4E-B31F-A3DBB283B927}"/>
              </a:ext>
            </a:extLst>
          </p:cNvPr>
          <p:cNvSpPr txBox="1"/>
          <p:nvPr/>
        </p:nvSpPr>
        <p:spPr>
          <a:xfrm>
            <a:off x="960120" y="488053"/>
            <a:ext cx="6552903" cy="2935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 ejemplo en este recorrido de especialización. El saber de la Historia. </a:t>
            </a:r>
          </a:p>
        </p:txBody>
      </p:sp>
      <p:sp>
        <p:nvSpPr>
          <p:cNvPr id="8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3880491"/>
            <a:ext cx="5212080" cy="27432"/>
          </a:xfrm>
          <a:custGeom>
            <a:avLst/>
            <a:gdLst>
              <a:gd name="connsiteX0" fmla="*/ 0 w 5212080"/>
              <a:gd name="connsiteY0" fmla="*/ 0 h 27432"/>
              <a:gd name="connsiteX1" fmla="*/ 599389 w 5212080"/>
              <a:gd name="connsiteY1" fmla="*/ 0 h 27432"/>
              <a:gd name="connsiteX2" fmla="*/ 1198778 w 5212080"/>
              <a:gd name="connsiteY2" fmla="*/ 0 h 27432"/>
              <a:gd name="connsiteX3" fmla="*/ 1954530 w 5212080"/>
              <a:gd name="connsiteY3" fmla="*/ 0 h 27432"/>
              <a:gd name="connsiteX4" fmla="*/ 2501798 w 5212080"/>
              <a:gd name="connsiteY4" fmla="*/ 0 h 27432"/>
              <a:gd name="connsiteX5" fmla="*/ 3049067 w 5212080"/>
              <a:gd name="connsiteY5" fmla="*/ 0 h 27432"/>
              <a:gd name="connsiteX6" fmla="*/ 3700577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664812 w 5212080"/>
              <a:gd name="connsiteY10" fmla="*/ 27432 h 27432"/>
              <a:gd name="connsiteX11" fmla="*/ 4117543 w 5212080"/>
              <a:gd name="connsiteY11" fmla="*/ 27432 h 27432"/>
              <a:gd name="connsiteX12" fmla="*/ 3466033 w 5212080"/>
              <a:gd name="connsiteY12" fmla="*/ 27432 h 27432"/>
              <a:gd name="connsiteX13" fmla="*/ 2918765 w 5212080"/>
              <a:gd name="connsiteY13" fmla="*/ 27432 h 27432"/>
              <a:gd name="connsiteX14" fmla="*/ 2423617 w 5212080"/>
              <a:gd name="connsiteY14" fmla="*/ 27432 h 27432"/>
              <a:gd name="connsiteX15" fmla="*/ 1772107 w 5212080"/>
              <a:gd name="connsiteY15" fmla="*/ 27432 h 27432"/>
              <a:gd name="connsiteX16" fmla="*/ 1120597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  <a:gd name="connsiteX0" fmla="*/ 0 w 5212080"/>
              <a:gd name="connsiteY0" fmla="*/ 0 h 27432"/>
              <a:gd name="connsiteX1" fmla="*/ 547268 w 5212080"/>
              <a:gd name="connsiteY1" fmla="*/ 0 h 27432"/>
              <a:gd name="connsiteX2" fmla="*/ 1303020 w 5212080"/>
              <a:gd name="connsiteY2" fmla="*/ 0 h 27432"/>
              <a:gd name="connsiteX3" fmla="*/ 1798168 w 5212080"/>
              <a:gd name="connsiteY3" fmla="*/ 0 h 27432"/>
              <a:gd name="connsiteX4" fmla="*/ 2293315 w 5212080"/>
              <a:gd name="connsiteY4" fmla="*/ 0 h 27432"/>
              <a:gd name="connsiteX5" fmla="*/ 2944825 w 5212080"/>
              <a:gd name="connsiteY5" fmla="*/ 0 h 27432"/>
              <a:gd name="connsiteX6" fmla="*/ 3544214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456328 w 5212080"/>
              <a:gd name="connsiteY10" fmla="*/ 27432 h 27432"/>
              <a:gd name="connsiteX11" fmla="*/ 3856939 w 5212080"/>
              <a:gd name="connsiteY11" fmla="*/ 27432 h 27432"/>
              <a:gd name="connsiteX12" fmla="*/ 3257550 w 5212080"/>
              <a:gd name="connsiteY12" fmla="*/ 27432 h 27432"/>
              <a:gd name="connsiteX13" fmla="*/ 2710282 w 5212080"/>
              <a:gd name="connsiteY13" fmla="*/ 27432 h 27432"/>
              <a:gd name="connsiteX14" fmla="*/ 2110892 w 5212080"/>
              <a:gd name="connsiteY14" fmla="*/ 27432 h 27432"/>
              <a:gd name="connsiteX15" fmla="*/ 1615745 w 5212080"/>
              <a:gd name="connsiteY15" fmla="*/ 27432 h 27432"/>
              <a:gd name="connsiteX16" fmla="*/ 1016356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2080" h="27432" fill="none" extrusionOk="0">
                <a:moveTo>
                  <a:pt x="0" y="0"/>
                </a:moveTo>
                <a:cubicBezTo>
                  <a:pt x="96474" y="-27007"/>
                  <a:pt x="292400" y="26529"/>
                  <a:pt x="599389" y="0"/>
                </a:cubicBezTo>
                <a:cubicBezTo>
                  <a:pt x="892517" y="-381"/>
                  <a:pt x="919817" y="-23813"/>
                  <a:pt x="1198778" y="0"/>
                </a:cubicBezTo>
                <a:cubicBezTo>
                  <a:pt x="1501801" y="44010"/>
                  <a:pt x="1733115" y="-18100"/>
                  <a:pt x="1954530" y="0"/>
                </a:cubicBezTo>
                <a:cubicBezTo>
                  <a:pt x="2150845" y="11235"/>
                  <a:pt x="2239613" y="-6014"/>
                  <a:pt x="2501798" y="0"/>
                </a:cubicBezTo>
                <a:cubicBezTo>
                  <a:pt x="2758063" y="19983"/>
                  <a:pt x="2850561" y="14043"/>
                  <a:pt x="3049067" y="0"/>
                </a:cubicBezTo>
                <a:cubicBezTo>
                  <a:pt x="3207556" y="-14393"/>
                  <a:pt x="3477530" y="-19753"/>
                  <a:pt x="3700577" y="0"/>
                </a:cubicBezTo>
                <a:cubicBezTo>
                  <a:pt x="3929215" y="7084"/>
                  <a:pt x="4069702" y="-22784"/>
                  <a:pt x="4247845" y="0"/>
                </a:cubicBezTo>
                <a:cubicBezTo>
                  <a:pt x="4443198" y="41703"/>
                  <a:pt x="4663267" y="-1065"/>
                  <a:pt x="5212080" y="0"/>
                </a:cubicBezTo>
                <a:cubicBezTo>
                  <a:pt x="5212814" y="8195"/>
                  <a:pt x="5212075" y="20831"/>
                  <a:pt x="5212080" y="27432"/>
                </a:cubicBezTo>
                <a:cubicBezTo>
                  <a:pt x="4999632" y="35182"/>
                  <a:pt x="4933665" y="30939"/>
                  <a:pt x="4664812" y="27432"/>
                </a:cubicBezTo>
                <a:cubicBezTo>
                  <a:pt x="4396025" y="21575"/>
                  <a:pt x="4377951" y="39956"/>
                  <a:pt x="4117543" y="27432"/>
                </a:cubicBezTo>
                <a:cubicBezTo>
                  <a:pt x="3861056" y="-6090"/>
                  <a:pt x="3784297" y="37016"/>
                  <a:pt x="3466033" y="27432"/>
                </a:cubicBezTo>
                <a:cubicBezTo>
                  <a:pt x="3158876" y="21999"/>
                  <a:pt x="3143400" y="53247"/>
                  <a:pt x="2918765" y="27432"/>
                </a:cubicBezTo>
                <a:cubicBezTo>
                  <a:pt x="2689439" y="-16416"/>
                  <a:pt x="2531374" y="16832"/>
                  <a:pt x="2423617" y="27432"/>
                </a:cubicBezTo>
                <a:cubicBezTo>
                  <a:pt x="2303792" y="-11864"/>
                  <a:pt x="2078859" y="41493"/>
                  <a:pt x="1772107" y="27432"/>
                </a:cubicBezTo>
                <a:cubicBezTo>
                  <a:pt x="1531795" y="-4315"/>
                  <a:pt x="1305394" y="21270"/>
                  <a:pt x="1120597" y="27432"/>
                </a:cubicBezTo>
                <a:cubicBezTo>
                  <a:pt x="908196" y="-10128"/>
                  <a:pt x="346466" y="12797"/>
                  <a:pt x="0" y="27432"/>
                </a:cubicBezTo>
                <a:cubicBezTo>
                  <a:pt x="-1863" y="23160"/>
                  <a:pt x="-1394" y="9117"/>
                  <a:pt x="0" y="0"/>
                </a:cubicBezTo>
                <a:close/>
              </a:path>
              <a:path w="5212080" h="27432" stroke="0" extrusionOk="0">
                <a:moveTo>
                  <a:pt x="0" y="0"/>
                </a:moveTo>
                <a:cubicBezTo>
                  <a:pt x="229720" y="17728"/>
                  <a:pt x="357156" y="16601"/>
                  <a:pt x="547268" y="0"/>
                </a:cubicBezTo>
                <a:cubicBezTo>
                  <a:pt x="720661" y="-22161"/>
                  <a:pt x="937335" y="-38607"/>
                  <a:pt x="1303020" y="0"/>
                </a:cubicBezTo>
                <a:cubicBezTo>
                  <a:pt x="1666909" y="29361"/>
                  <a:pt x="1613761" y="13702"/>
                  <a:pt x="1798168" y="0"/>
                </a:cubicBezTo>
                <a:cubicBezTo>
                  <a:pt x="1974664" y="-10556"/>
                  <a:pt x="2075524" y="-6507"/>
                  <a:pt x="2293315" y="0"/>
                </a:cubicBezTo>
                <a:cubicBezTo>
                  <a:pt x="2524269" y="1327"/>
                  <a:pt x="2752851" y="-6500"/>
                  <a:pt x="2944825" y="0"/>
                </a:cubicBezTo>
                <a:cubicBezTo>
                  <a:pt x="3150173" y="44448"/>
                  <a:pt x="3302355" y="36314"/>
                  <a:pt x="3544214" y="0"/>
                </a:cubicBezTo>
                <a:cubicBezTo>
                  <a:pt x="3766434" y="-15289"/>
                  <a:pt x="4038482" y="22269"/>
                  <a:pt x="4247845" y="0"/>
                </a:cubicBezTo>
                <a:cubicBezTo>
                  <a:pt x="4412536" y="-568"/>
                  <a:pt x="4774768" y="95275"/>
                  <a:pt x="5212080" y="0"/>
                </a:cubicBezTo>
                <a:cubicBezTo>
                  <a:pt x="5212934" y="6861"/>
                  <a:pt x="5210625" y="20290"/>
                  <a:pt x="5212080" y="27432"/>
                </a:cubicBezTo>
                <a:cubicBezTo>
                  <a:pt x="4889320" y="61929"/>
                  <a:pt x="4629135" y="58125"/>
                  <a:pt x="4456328" y="27432"/>
                </a:cubicBezTo>
                <a:cubicBezTo>
                  <a:pt x="4296817" y="-12820"/>
                  <a:pt x="4029504" y="38852"/>
                  <a:pt x="3856939" y="27432"/>
                </a:cubicBezTo>
                <a:cubicBezTo>
                  <a:pt x="3652830" y="2368"/>
                  <a:pt x="3514725" y="-5800"/>
                  <a:pt x="3257550" y="27432"/>
                </a:cubicBezTo>
                <a:cubicBezTo>
                  <a:pt x="3009808" y="40464"/>
                  <a:pt x="2851605" y="32802"/>
                  <a:pt x="2710282" y="27432"/>
                </a:cubicBezTo>
                <a:cubicBezTo>
                  <a:pt x="2550285" y="-2690"/>
                  <a:pt x="2362912" y="50136"/>
                  <a:pt x="2110892" y="27432"/>
                </a:cubicBezTo>
                <a:cubicBezTo>
                  <a:pt x="1871487" y="5556"/>
                  <a:pt x="1825567" y="48260"/>
                  <a:pt x="1615745" y="27432"/>
                </a:cubicBezTo>
                <a:cubicBezTo>
                  <a:pt x="1404625" y="25056"/>
                  <a:pt x="1224002" y="56693"/>
                  <a:pt x="1016356" y="27432"/>
                </a:cubicBezTo>
                <a:cubicBezTo>
                  <a:pt x="840146" y="-29891"/>
                  <a:pt x="354393" y="34807"/>
                  <a:pt x="0" y="27432"/>
                </a:cubicBezTo>
                <a:cubicBezTo>
                  <a:pt x="-950" y="19940"/>
                  <a:pt x="-1338" y="5279"/>
                  <a:pt x="0" y="0"/>
                </a:cubicBezTo>
                <a:close/>
              </a:path>
              <a:path w="5212080" h="27432" fill="none" stroke="0" extrusionOk="0">
                <a:moveTo>
                  <a:pt x="0" y="0"/>
                </a:moveTo>
                <a:cubicBezTo>
                  <a:pt x="153327" y="-47686"/>
                  <a:pt x="305404" y="11447"/>
                  <a:pt x="599389" y="0"/>
                </a:cubicBezTo>
                <a:cubicBezTo>
                  <a:pt x="895186" y="-9887"/>
                  <a:pt x="915628" y="-24497"/>
                  <a:pt x="1198778" y="0"/>
                </a:cubicBezTo>
                <a:cubicBezTo>
                  <a:pt x="1479436" y="16436"/>
                  <a:pt x="1739997" y="23836"/>
                  <a:pt x="1954530" y="0"/>
                </a:cubicBezTo>
                <a:cubicBezTo>
                  <a:pt x="2148745" y="39892"/>
                  <a:pt x="2229461" y="-15416"/>
                  <a:pt x="2501798" y="0"/>
                </a:cubicBezTo>
                <a:cubicBezTo>
                  <a:pt x="2752471" y="19418"/>
                  <a:pt x="2830752" y="26869"/>
                  <a:pt x="3049067" y="0"/>
                </a:cubicBezTo>
                <a:cubicBezTo>
                  <a:pt x="3279293" y="-14744"/>
                  <a:pt x="3462053" y="-18627"/>
                  <a:pt x="3700577" y="0"/>
                </a:cubicBezTo>
                <a:cubicBezTo>
                  <a:pt x="3915072" y="30719"/>
                  <a:pt x="4036026" y="-5275"/>
                  <a:pt x="4247845" y="0"/>
                </a:cubicBezTo>
                <a:cubicBezTo>
                  <a:pt x="4502648" y="48766"/>
                  <a:pt x="4790306" y="-4755"/>
                  <a:pt x="5212080" y="0"/>
                </a:cubicBezTo>
                <a:cubicBezTo>
                  <a:pt x="5213105" y="8856"/>
                  <a:pt x="5210361" y="21150"/>
                  <a:pt x="5212080" y="27432"/>
                </a:cubicBezTo>
                <a:cubicBezTo>
                  <a:pt x="4996137" y="35599"/>
                  <a:pt x="4928148" y="45023"/>
                  <a:pt x="4664812" y="27432"/>
                </a:cubicBezTo>
                <a:cubicBezTo>
                  <a:pt x="4397951" y="14322"/>
                  <a:pt x="4373546" y="48128"/>
                  <a:pt x="4117543" y="27432"/>
                </a:cubicBezTo>
                <a:cubicBezTo>
                  <a:pt x="3857009" y="-2743"/>
                  <a:pt x="3755441" y="23918"/>
                  <a:pt x="3466033" y="27432"/>
                </a:cubicBezTo>
                <a:cubicBezTo>
                  <a:pt x="3161482" y="21872"/>
                  <a:pt x="3134629" y="50980"/>
                  <a:pt x="2918765" y="27432"/>
                </a:cubicBezTo>
                <a:cubicBezTo>
                  <a:pt x="2696535" y="-3872"/>
                  <a:pt x="2538830" y="-4112"/>
                  <a:pt x="2423617" y="27432"/>
                </a:cubicBezTo>
                <a:cubicBezTo>
                  <a:pt x="2293007" y="50120"/>
                  <a:pt x="2078028" y="8275"/>
                  <a:pt x="1772107" y="27432"/>
                </a:cubicBezTo>
                <a:cubicBezTo>
                  <a:pt x="1526682" y="45050"/>
                  <a:pt x="1323857" y="16313"/>
                  <a:pt x="1120597" y="27432"/>
                </a:cubicBezTo>
                <a:cubicBezTo>
                  <a:pt x="936514" y="147399"/>
                  <a:pt x="504592" y="-48589"/>
                  <a:pt x="0" y="27432"/>
                </a:cubicBezTo>
                <a:cubicBezTo>
                  <a:pt x="-1240" y="20554"/>
                  <a:pt x="-2351" y="80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5212080"/>
                      <a:gd name="connsiteY0" fmla="*/ 0 h 27432"/>
                      <a:gd name="connsiteX1" fmla="*/ 599389 w 5212080"/>
                      <a:gd name="connsiteY1" fmla="*/ 0 h 27432"/>
                      <a:gd name="connsiteX2" fmla="*/ 1198778 w 5212080"/>
                      <a:gd name="connsiteY2" fmla="*/ 0 h 27432"/>
                      <a:gd name="connsiteX3" fmla="*/ 1954530 w 5212080"/>
                      <a:gd name="connsiteY3" fmla="*/ 0 h 27432"/>
                      <a:gd name="connsiteX4" fmla="*/ 2501798 w 5212080"/>
                      <a:gd name="connsiteY4" fmla="*/ 0 h 27432"/>
                      <a:gd name="connsiteX5" fmla="*/ 3049067 w 5212080"/>
                      <a:gd name="connsiteY5" fmla="*/ 0 h 27432"/>
                      <a:gd name="connsiteX6" fmla="*/ 3700577 w 5212080"/>
                      <a:gd name="connsiteY6" fmla="*/ 0 h 27432"/>
                      <a:gd name="connsiteX7" fmla="*/ 4247845 w 5212080"/>
                      <a:gd name="connsiteY7" fmla="*/ 0 h 27432"/>
                      <a:gd name="connsiteX8" fmla="*/ 5212080 w 5212080"/>
                      <a:gd name="connsiteY8" fmla="*/ 0 h 27432"/>
                      <a:gd name="connsiteX9" fmla="*/ 5212080 w 5212080"/>
                      <a:gd name="connsiteY9" fmla="*/ 27432 h 27432"/>
                      <a:gd name="connsiteX10" fmla="*/ 4664812 w 5212080"/>
                      <a:gd name="connsiteY10" fmla="*/ 27432 h 27432"/>
                      <a:gd name="connsiteX11" fmla="*/ 4117543 w 5212080"/>
                      <a:gd name="connsiteY11" fmla="*/ 27432 h 27432"/>
                      <a:gd name="connsiteX12" fmla="*/ 3466033 w 5212080"/>
                      <a:gd name="connsiteY12" fmla="*/ 27432 h 27432"/>
                      <a:gd name="connsiteX13" fmla="*/ 2918765 w 5212080"/>
                      <a:gd name="connsiteY13" fmla="*/ 27432 h 27432"/>
                      <a:gd name="connsiteX14" fmla="*/ 2423617 w 5212080"/>
                      <a:gd name="connsiteY14" fmla="*/ 27432 h 27432"/>
                      <a:gd name="connsiteX15" fmla="*/ 1772107 w 5212080"/>
                      <a:gd name="connsiteY15" fmla="*/ 27432 h 27432"/>
                      <a:gd name="connsiteX16" fmla="*/ 1120597 w 5212080"/>
                      <a:gd name="connsiteY16" fmla="*/ 27432 h 27432"/>
                      <a:gd name="connsiteX17" fmla="*/ 0 w 5212080"/>
                      <a:gd name="connsiteY17" fmla="*/ 27432 h 27432"/>
                      <a:gd name="connsiteX18" fmla="*/ 0 w 5212080"/>
                      <a:gd name="connsiteY1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212080" h="27432" fill="none" extrusionOk="0">
                        <a:moveTo>
                          <a:pt x="0" y="0"/>
                        </a:moveTo>
                        <a:cubicBezTo>
                          <a:pt x="128838" y="-11329"/>
                          <a:pt x="306779" y="5198"/>
                          <a:pt x="599389" y="0"/>
                        </a:cubicBezTo>
                        <a:cubicBezTo>
                          <a:pt x="891999" y="-5198"/>
                          <a:pt x="916635" y="-24425"/>
                          <a:pt x="1198778" y="0"/>
                        </a:cubicBezTo>
                        <a:cubicBezTo>
                          <a:pt x="1480921" y="24425"/>
                          <a:pt x="1761605" y="-17440"/>
                          <a:pt x="1954530" y="0"/>
                        </a:cubicBezTo>
                        <a:cubicBezTo>
                          <a:pt x="2147455" y="17440"/>
                          <a:pt x="2239112" y="-16223"/>
                          <a:pt x="2501798" y="0"/>
                        </a:cubicBezTo>
                        <a:cubicBezTo>
                          <a:pt x="2764484" y="16223"/>
                          <a:pt x="2838074" y="12987"/>
                          <a:pt x="3049067" y="0"/>
                        </a:cubicBezTo>
                        <a:cubicBezTo>
                          <a:pt x="3260060" y="-12987"/>
                          <a:pt x="3470388" y="-15138"/>
                          <a:pt x="3700577" y="0"/>
                        </a:cubicBezTo>
                        <a:cubicBezTo>
                          <a:pt x="3930766" y="15138"/>
                          <a:pt x="4052672" y="-14938"/>
                          <a:pt x="4247845" y="0"/>
                        </a:cubicBezTo>
                        <a:cubicBezTo>
                          <a:pt x="4443018" y="14938"/>
                          <a:pt x="4730158" y="-1623"/>
                          <a:pt x="5212080" y="0"/>
                        </a:cubicBezTo>
                        <a:cubicBezTo>
                          <a:pt x="5212790" y="9050"/>
                          <a:pt x="5211442" y="21151"/>
                          <a:pt x="5212080" y="27432"/>
                        </a:cubicBezTo>
                        <a:cubicBezTo>
                          <a:pt x="4991075" y="27722"/>
                          <a:pt x="4932008" y="37429"/>
                          <a:pt x="4664812" y="27432"/>
                        </a:cubicBezTo>
                        <a:cubicBezTo>
                          <a:pt x="4397616" y="17435"/>
                          <a:pt x="4374940" y="47585"/>
                          <a:pt x="4117543" y="27432"/>
                        </a:cubicBezTo>
                        <a:cubicBezTo>
                          <a:pt x="3860146" y="7279"/>
                          <a:pt x="3773367" y="36569"/>
                          <a:pt x="3466033" y="27432"/>
                        </a:cubicBezTo>
                        <a:cubicBezTo>
                          <a:pt x="3158699" y="18296"/>
                          <a:pt x="3137854" y="54523"/>
                          <a:pt x="2918765" y="27432"/>
                        </a:cubicBezTo>
                        <a:cubicBezTo>
                          <a:pt x="2699676" y="341"/>
                          <a:pt x="2536311" y="13149"/>
                          <a:pt x="2423617" y="27432"/>
                        </a:cubicBezTo>
                        <a:cubicBezTo>
                          <a:pt x="2310923" y="41715"/>
                          <a:pt x="2021228" y="23141"/>
                          <a:pt x="1772107" y="27432"/>
                        </a:cubicBezTo>
                        <a:cubicBezTo>
                          <a:pt x="1522986" y="31724"/>
                          <a:pt x="1317107" y="20364"/>
                          <a:pt x="1120597" y="27432"/>
                        </a:cubicBezTo>
                        <a:cubicBezTo>
                          <a:pt x="924087" y="34501"/>
                          <a:pt x="454536" y="8495"/>
                          <a:pt x="0" y="27432"/>
                        </a:cubicBezTo>
                        <a:cubicBezTo>
                          <a:pt x="-1228" y="21145"/>
                          <a:pt x="-815" y="8816"/>
                          <a:pt x="0" y="0"/>
                        </a:cubicBezTo>
                        <a:close/>
                      </a:path>
                      <a:path w="5212080" h="27432" stroke="0" extrusionOk="0">
                        <a:moveTo>
                          <a:pt x="0" y="0"/>
                        </a:moveTo>
                        <a:cubicBezTo>
                          <a:pt x="233695" y="-764"/>
                          <a:pt x="364103" y="24957"/>
                          <a:pt x="547268" y="0"/>
                        </a:cubicBezTo>
                        <a:cubicBezTo>
                          <a:pt x="730433" y="-24957"/>
                          <a:pt x="937737" y="-21107"/>
                          <a:pt x="1303020" y="0"/>
                        </a:cubicBezTo>
                        <a:cubicBezTo>
                          <a:pt x="1668303" y="21107"/>
                          <a:pt x="1620404" y="13071"/>
                          <a:pt x="1798168" y="0"/>
                        </a:cubicBezTo>
                        <a:cubicBezTo>
                          <a:pt x="1975932" y="-13071"/>
                          <a:pt x="2090998" y="4232"/>
                          <a:pt x="2293315" y="0"/>
                        </a:cubicBezTo>
                        <a:cubicBezTo>
                          <a:pt x="2495632" y="-4232"/>
                          <a:pt x="2738710" y="-17332"/>
                          <a:pt x="2944825" y="0"/>
                        </a:cubicBezTo>
                        <a:cubicBezTo>
                          <a:pt x="3150940" y="17332"/>
                          <a:pt x="3308101" y="26665"/>
                          <a:pt x="3544214" y="0"/>
                        </a:cubicBezTo>
                        <a:cubicBezTo>
                          <a:pt x="3780327" y="-26665"/>
                          <a:pt x="4028425" y="-24303"/>
                          <a:pt x="4247845" y="0"/>
                        </a:cubicBezTo>
                        <a:cubicBezTo>
                          <a:pt x="4467265" y="24303"/>
                          <a:pt x="4779418" y="33057"/>
                          <a:pt x="5212080" y="0"/>
                        </a:cubicBezTo>
                        <a:cubicBezTo>
                          <a:pt x="5212137" y="6776"/>
                          <a:pt x="5210915" y="20935"/>
                          <a:pt x="5212080" y="27432"/>
                        </a:cubicBezTo>
                        <a:cubicBezTo>
                          <a:pt x="4921467" y="60248"/>
                          <a:pt x="4631077" y="62273"/>
                          <a:pt x="4456328" y="27432"/>
                        </a:cubicBezTo>
                        <a:cubicBezTo>
                          <a:pt x="4281579" y="-7409"/>
                          <a:pt x="4048724" y="47667"/>
                          <a:pt x="3856939" y="27432"/>
                        </a:cubicBezTo>
                        <a:cubicBezTo>
                          <a:pt x="3665154" y="7197"/>
                          <a:pt x="3498754" y="15866"/>
                          <a:pt x="3257550" y="27432"/>
                        </a:cubicBezTo>
                        <a:cubicBezTo>
                          <a:pt x="3016346" y="38998"/>
                          <a:pt x="2854089" y="39360"/>
                          <a:pt x="2710282" y="27432"/>
                        </a:cubicBezTo>
                        <a:cubicBezTo>
                          <a:pt x="2566475" y="15504"/>
                          <a:pt x="2336282" y="56792"/>
                          <a:pt x="2110892" y="27432"/>
                        </a:cubicBezTo>
                        <a:cubicBezTo>
                          <a:pt x="1885502" y="-1928"/>
                          <a:pt x="1825148" y="42061"/>
                          <a:pt x="1615745" y="27432"/>
                        </a:cubicBezTo>
                        <a:cubicBezTo>
                          <a:pt x="1406342" y="12803"/>
                          <a:pt x="1193655" y="44031"/>
                          <a:pt x="1016356" y="27432"/>
                        </a:cubicBezTo>
                        <a:cubicBezTo>
                          <a:pt x="839057" y="10833"/>
                          <a:pt x="292902" y="7819"/>
                          <a:pt x="0" y="27432"/>
                        </a:cubicBezTo>
                        <a:cubicBezTo>
                          <a:pt x="-234" y="21031"/>
                          <a:pt x="-921" y="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633BADC1-E027-49EB-BC65-4317F01CF082}"/>
              </a:ext>
            </a:extLst>
          </p:cNvPr>
          <p:cNvSpPr txBox="1">
            <a:spLocks/>
          </p:cNvSpPr>
          <p:nvPr/>
        </p:nvSpPr>
        <p:spPr>
          <a:xfrm>
            <a:off x="328526" y="4431385"/>
            <a:ext cx="6365383" cy="49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Positivismo</a:t>
            </a:r>
            <a:r>
              <a:rPr lang="en-US" sz="3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33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Cientificismo</a:t>
            </a:r>
            <a:r>
              <a:rPr lang="en-US" sz="3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3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Marxismo</a:t>
            </a:r>
            <a:r>
              <a:rPr lang="en-US" sz="3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Clásico y </a:t>
            </a:r>
            <a:r>
              <a:rPr lang="en-US" sz="33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Británico</a:t>
            </a:r>
            <a:r>
              <a:rPr lang="en-US" sz="3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3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Escuela de los Annales. </a:t>
            </a: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3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Giro </a:t>
            </a:r>
            <a:r>
              <a:rPr lang="en-US" sz="33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Lingüístico</a:t>
            </a:r>
            <a:r>
              <a:rPr lang="en-US" sz="3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3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los </a:t>
            </a:r>
            <a:r>
              <a:rPr lang="en-US" sz="33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setenta</a:t>
            </a:r>
            <a:r>
              <a:rPr lang="en-US" sz="3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3" name="Picture 4" descr="Qué significó el mayo francés del 68? | Noticias | teleSUR">
            <a:extLst>
              <a:ext uri="{FF2B5EF4-FFF2-40B4-BE49-F238E27FC236}">
                <a16:creationId xmlns:a16="http://schemas.microsoft.com/office/drawing/2014/main" id="{21F5A2CE-9AD7-43A4-BB30-F6082A567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3" r="14767"/>
          <a:stretch/>
        </p:blipFill>
        <p:spPr bwMode="auto">
          <a:xfrm>
            <a:off x="7967553" y="10"/>
            <a:ext cx="10318162" cy="1028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203491C-A61C-429C-AEF6-23D2D2E44ED6}"/>
              </a:ext>
            </a:extLst>
          </p:cNvPr>
          <p:cNvSpPr/>
          <p:nvPr/>
        </p:nvSpPr>
        <p:spPr>
          <a:xfrm>
            <a:off x="2563853" y="4955195"/>
            <a:ext cx="4568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CL" i="1" dirty="0">
                <a:latin typeface="+mj-lt"/>
                <a:cs typeface="Arial" panose="020B0604020202020204" pitchFamily="34" charset="0"/>
              </a:rPr>
              <a:t>Metodología y apego a la fuente escrita oficial </a:t>
            </a:r>
            <a:endParaRPr lang="es-CL" i="1" dirty="0"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7C87E8-C9F1-4665-B8BB-B04D3F38DD9A}"/>
              </a:ext>
            </a:extLst>
          </p:cNvPr>
          <p:cNvSpPr/>
          <p:nvPr/>
        </p:nvSpPr>
        <p:spPr>
          <a:xfrm>
            <a:off x="2540729" y="6068924"/>
            <a:ext cx="5143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CL" i="1" dirty="0">
                <a:latin typeface="+mj-lt"/>
                <a:cs typeface="Arial" panose="020B0604020202020204" pitchFamily="34" charset="0"/>
              </a:rPr>
              <a:t>Historia desde abajo – Un enfoque de carácter social.</a:t>
            </a:r>
            <a:endParaRPr lang="es-CL" i="1" dirty="0">
              <a:latin typeface="+mj-lt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685F9EA-178B-466E-856F-36F42F836627}"/>
              </a:ext>
            </a:extLst>
          </p:cNvPr>
          <p:cNvSpPr/>
          <p:nvPr/>
        </p:nvSpPr>
        <p:spPr>
          <a:xfrm>
            <a:off x="2585129" y="7182653"/>
            <a:ext cx="5420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CL" i="1" dirty="0">
                <a:latin typeface="+mj-lt"/>
                <a:cs typeface="Arial" panose="020B0604020202020204" pitchFamily="34" charset="0"/>
              </a:rPr>
              <a:t>La larga duración de los procesos - interdisciplinariedad.</a:t>
            </a:r>
            <a:endParaRPr lang="es-CL" i="1" dirty="0">
              <a:latin typeface="+mj-lt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3946933-0726-4540-8133-06F7F399D3C9}"/>
              </a:ext>
            </a:extLst>
          </p:cNvPr>
          <p:cNvSpPr/>
          <p:nvPr/>
        </p:nvSpPr>
        <p:spPr>
          <a:xfrm>
            <a:off x="2633166" y="8278758"/>
            <a:ext cx="3461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CL" i="1" dirty="0">
                <a:latin typeface="+mj-lt"/>
                <a:cs typeface="Arial" panose="020B0604020202020204" pitchFamily="34" charset="0"/>
              </a:rPr>
              <a:t>Apertura temática y de contenidos.</a:t>
            </a:r>
            <a:endParaRPr lang="es-CL" i="1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</a:blip>
          <a:srcRect l="12576" r="23092" b="5774"/>
          <a:stretch>
            <a:fillRect/>
          </a:stretch>
        </p:blipFill>
        <p:spPr>
          <a:xfrm>
            <a:off x="3227145" y="5881775"/>
            <a:ext cx="11833711" cy="460409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4865CDA-98D4-4A63-9574-B5D191C1FFA4}"/>
              </a:ext>
            </a:extLst>
          </p:cNvPr>
          <p:cNvSpPr txBox="1"/>
          <p:nvPr/>
        </p:nvSpPr>
        <p:spPr>
          <a:xfrm>
            <a:off x="228600" y="495300"/>
            <a:ext cx="17983200" cy="5541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TERCER PUNTO</a:t>
            </a:r>
          </a:p>
          <a:p>
            <a:pPr algn="ctr"/>
            <a:endParaRPr lang="es-CL" sz="6000" b="1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¿Cómo se expresaron estos elementos en su formación?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¿Cuál es su experiencia asociada a la investigación científica?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¿Cómo </a:t>
            </a:r>
            <a:r>
              <a:rPr lang="es-CL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aproximaron a esta temática en sus distintas disciplinas? </a:t>
            </a:r>
            <a:r>
              <a:rPr lang="es-CL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s-CL" sz="6000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74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</a:blip>
          <a:srcRect l="12576" r="23092" b="5774"/>
          <a:stretch>
            <a:fillRect/>
          </a:stretch>
        </p:blipFill>
        <p:spPr>
          <a:xfrm>
            <a:off x="3227145" y="5881775"/>
            <a:ext cx="11833711" cy="460409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4865CDA-98D4-4A63-9574-B5D191C1FFA4}"/>
              </a:ext>
            </a:extLst>
          </p:cNvPr>
          <p:cNvSpPr txBox="1"/>
          <p:nvPr/>
        </p:nvSpPr>
        <p:spPr>
          <a:xfrm>
            <a:off x="228600" y="495300"/>
            <a:ext cx="17983200" cy="5541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CUARTO PUNTO</a:t>
            </a:r>
          </a:p>
          <a:p>
            <a:pPr algn="ctr"/>
            <a:endParaRPr lang="es-CL" sz="6000" b="1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necesidad y urgencia social por el conocimiento.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crítica al academicismo e hiperespecialización.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importancia de la divulgación científica e interdisciplina. </a:t>
            </a:r>
          </a:p>
          <a:p>
            <a:pPr algn="ctr"/>
            <a:endParaRPr lang="es-CL" sz="6000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42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JUEGOS para mejorar la MEMORIA - ¡Entrena tu mente!">
            <a:extLst>
              <a:ext uri="{FF2B5EF4-FFF2-40B4-BE49-F238E27FC236}">
                <a16:creationId xmlns:a16="http://schemas.microsoft.com/office/drawing/2014/main" id="{52F07586-4975-4C67-B62B-FF07EE151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" r="1" b="17287"/>
          <a:stretch/>
        </p:blipFill>
        <p:spPr bwMode="auto">
          <a:xfrm>
            <a:off x="461662" y="392155"/>
            <a:ext cx="17364675" cy="95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93318" y="7350435"/>
            <a:ext cx="3894682" cy="293656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CA406AA-53CE-4F1D-946D-EC6AB57CAA62}"/>
              </a:ext>
            </a:extLst>
          </p:cNvPr>
          <p:cNvSpPr txBox="1"/>
          <p:nvPr/>
        </p:nvSpPr>
        <p:spPr>
          <a:xfrm>
            <a:off x="152400" y="342900"/>
            <a:ext cx="14478000" cy="9239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L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s-CL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/>
            <a:r>
              <a:rPr lang="es-C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I) </a:t>
            </a:r>
            <a:r>
              <a:rPr lang="es-C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Fortalecer los conocimientos y las habilidades científicas en Artes y Humanidades de los/las profesores, a través de un </a:t>
            </a:r>
            <a:r>
              <a:rPr lang="es-C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de Pares para desarrollar herramientas metodológicas estimulantes para sus estudiantes en el desarrollo de la investigación científica escolar</a:t>
            </a:r>
            <a:r>
              <a:rPr lang="es-C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algn="just"/>
            <a:r>
              <a:rPr lang="es-C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just"/>
            <a:r>
              <a:rPr lang="es-C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II) </a:t>
            </a:r>
            <a:r>
              <a:rPr lang="es-C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Comprender la </a:t>
            </a:r>
            <a:r>
              <a:rPr lang="es-C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investigación científica como una herramienta y metodología de trabajo transversal a las distintas disciplinas</a:t>
            </a:r>
            <a:r>
              <a:rPr lang="es-C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cuyo potencial en Artes y Humanidades radica en elementos tan importantes como el desarrollo del trabajo autónomo y del pensamiento crítico. </a:t>
            </a:r>
          </a:p>
          <a:p>
            <a:pPr marL="457200" algn="just"/>
            <a:r>
              <a:rPr lang="es-C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just"/>
            <a:r>
              <a:rPr lang="es-C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III) </a:t>
            </a:r>
            <a:r>
              <a:rPr lang="es-C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Diseñar un proyecto de investigación científica escolar para abordar distintas temáticas de las Artes y Humanidades en vinculación al </a:t>
            </a:r>
            <a:r>
              <a:rPr lang="es-CL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curriculum</a:t>
            </a:r>
            <a:r>
              <a:rPr lang="es-C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escolar priorizado, aplicable en los distintos escenarios educativos en que se desarrollen los docentes.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prendizaje basado en proyectos | Kit de Pedagogía y TIC">
            <a:extLst>
              <a:ext uri="{FF2B5EF4-FFF2-40B4-BE49-F238E27FC236}">
                <a16:creationId xmlns:a16="http://schemas.microsoft.com/office/drawing/2014/main" id="{63AB6A0A-1472-4F9B-84D1-2FB4EC0DE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571750"/>
            <a:ext cx="72747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E0C7346-0797-4B75-8C69-66AD5E2199EC}"/>
              </a:ext>
            </a:extLst>
          </p:cNvPr>
          <p:cNvSpPr txBox="1"/>
          <p:nvPr/>
        </p:nvSpPr>
        <p:spPr>
          <a:xfrm>
            <a:off x="4267200" y="876300"/>
            <a:ext cx="137593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7200" b="1" dirty="0"/>
              <a:t>¿Qué es la investigación científica?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357E37-7B65-4D0A-BBBD-0FEFC3B09CBA}"/>
              </a:ext>
            </a:extLst>
          </p:cNvPr>
          <p:cNvSpPr txBox="1"/>
          <p:nvPr/>
        </p:nvSpPr>
        <p:spPr>
          <a:xfrm>
            <a:off x="7239000" y="2881342"/>
            <a:ext cx="10210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i="1" dirty="0"/>
              <a:t>“Investigar es un ejercicio que organiza diversos hechos, situaciones y reacciones que se presentan en el mundo y de él se desprende un </a:t>
            </a:r>
            <a:r>
              <a:rPr lang="es-ES" sz="3600" b="1" i="1" dirty="0"/>
              <a:t>nuevo conocimiento</a:t>
            </a:r>
            <a:r>
              <a:rPr lang="es-ES" sz="3600" i="1" dirty="0"/>
              <a:t>. En el contexto educativo conducir una investigación escolar implica que las y los docentes motiven a los educandos a </a:t>
            </a:r>
            <a:r>
              <a:rPr lang="es-ES" sz="3600" b="1" i="1" dirty="0"/>
              <a:t>indagar </a:t>
            </a:r>
            <a:r>
              <a:rPr lang="es-ES" sz="3600" i="1" dirty="0"/>
              <a:t>el mundo donde viven, demostrando que existe posibilidad de abordarlo con una </a:t>
            </a:r>
            <a:r>
              <a:rPr lang="es-ES" sz="3600" b="1" i="1" dirty="0"/>
              <a:t>mirada científica.”</a:t>
            </a:r>
            <a:endParaRPr lang="es-CL" sz="3600" b="1" i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4A1F2D-91FD-4C38-8416-7B8850436179}"/>
              </a:ext>
            </a:extLst>
          </p:cNvPr>
          <p:cNvSpPr txBox="1"/>
          <p:nvPr/>
        </p:nvSpPr>
        <p:spPr>
          <a:xfrm>
            <a:off x="3690425" y="8369237"/>
            <a:ext cx="137593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3200" b="1" dirty="0">
                <a:solidFill>
                  <a:srgbClr val="FF0000"/>
                </a:solidFill>
              </a:rPr>
              <a:t>En humanidades un elemento fundamental es la construcción de un problema de investigación, expresado fundamentalmente en una pregunta. </a:t>
            </a:r>
          </a:p>
        </p:txBody>
      </p:sp>
    </p:spTree>
    <p:extLst>
      <p:ext uri="{BB962C8B-B14F-4D97-AF65-F5344CB8AC3E}">
        <p14:creationId xmlns:p14="http://schemas.microsoft.com/office/powerpoint/2010/main" val="411416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Qué es Método Científico? » Su Definición y Significado [2021]">
            <a:extLst>
              <a:ext uri="{FF2B5EF4-FFF2-40B4-BE49-F238E27FC236}">
                <a16:creationId xmlns:a16="http://schemas.microsoft.com/office/drawing/2014/main" id="{88CE5512-E41A-416D-A49F-1AA556123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4"/>
          <a:stretch/>
        </p:blipFill>
        <p:spPr bwMode="auto">
          <a:xfrm>
            <a:off x="20" y="3"/>
            <a:ext cx="11301940" cy="6296052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xperimento sobre el Método Científico | Asociación Española Contra el  Cáncer">
            <a:extLst>
              <a:ext uri="{FF2B5EF4-FFF2-40B4-BE49-F238E27FC236}">
                <a16:creationId xmlns:a16="http://schemas.microsoft.com/office/drawing/2014/main" id="{1E914CF3-1293-469E-A4F6-9C9557663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r="19550" b="1"/>
          <a:stretch/>
        </p:blipFill>
        <p:spPr bwMode="auto">
          <a:xfrm>
            <a:off x="11480304" y="1"/>
            <a:ext cx="6807694" cy="5815871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l método científico: conceptos básicos y pasos - Psicologia y Mundo">
            <a:extLst>
              <a:ext uri="{FF2B5EF4-FFF2-40B4-BE49-F238E27FC236}">
                <a16:creationId xmlns:a16="http://schemas.microsoft.com/office/drawing/2014/main" id="{40E6AABA-9200-4152-8FE2-7C518E27F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3" r="-1" b="6200"/>
          <a:stretch/>
        </p:blipFill>
        <p:spPr bwMode="auto">
          <a:xfrm>
            <a:off x="1" y="6474382"/>
            <a:ext cx="10255275" cy="3812606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30E570A-B7F6-4871-AF92-3DD962DE10EC}"/>
              </a:ext>
            </a:extLst>
          </p:cNvPr>
          <p:cNvSpPr txBox="1"/>
          <p:nvPr/>
        </p:nvSpPr>
        <p:spPr>
          <a:xfrm>
            <a:off x="9753600" y="6662111"/>
            <a:ext cx="8258721" cy="23653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Una </a:t>
            </a:r>
            <a:r>
              <a:rPr lang="en-US" sz="6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representación</a:t>
            </a:r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latin typeface="+mj-lt"/>
                <a:ea typeface="+mj-ea"/>
                <a:cs typeface="+mj-cs"/>
              </a:rPr>
              <a:t>La </a:t>
            </a:r>
            <a:r>
              <a:rPr lang="en-US" sz="6600" b="1" dirty="0" err="1">
                <a:latin typeface="+mj-lt"/>
                <a:ea typeface="+mj-ea"/>
                <a:cs typeface="+mj-cs"/>
              </a:rPr>
              <a:t>predominancia</a:t>
            </a:r>
            <a:r>
              <a:rPr lang="en-US" sz="6600" b="1" dirty="0">
                <a:latin typeface="+mj-lt"/>
                <a:ea typeface="+mj-ea"/>
                <a:cs typeface="+mj-cs"/>
              </a:rPr>
              <a:t> de las “</a:t>
            </a:r>
            <a:r>
              <a:rPr lang="en-US" sz="6600" b="1" dirty="0" err="1">
                <a:latin typeface="+mj-lt"/>
                <a:ea typeface="+mj-ea"/>
                <a:cs typeface="+mj-cs"/>
              </a:rPr>
              <a:t>Ciencias</a:t>
            </a:r>
            <a:r>
              <a:rPr lang="en-US" sz="6600" b="1" dirty="0">
                <a:latin typeface="+mj-lt"/>
                <a:ea typeface="+mj-ea"/>
                <a:cs typeface="+mj-cs"/>
              </a:rPr>
              <a:t> </a:t>
            </a:r>
            <a:r>
              <a:rPr lang="en-US" sz="6600" b="1" dirty="0" err="1">
                <a:latin typeface="+mj-lt"/>
                <a:ea typeface="+mj-ea"/>
                <a:cs typeface="+mj-cs"/>
              </a:rPr>
              <a:t>Duras</a:t>
            </a:r>
            <a:r>
              <a:rPr lang="en-US" sz="6600" b="1" dirty="0">
                <a:latin typeface="+mj-lt"/>
                <a:ea typeface="+mj-ea"/>
                <a:cs typeface="+mj-cs"/>
              </a:rPr>
              <a:t>”</a:t>
            </a:r>
            <a:endParaRPr lang="en-US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206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El Método Científico | Mira el Muro">
            <a:extLst>
              <a:ext uri="{FF2B5EF4-FFF2-40B4-BE49-F238E27FC236}">
                <a16:creationId xmlns:a16="http://schemas.microsoft.com/office/drawing/2014/main" id="{61BD7AAB-1066-476D-9DFC-BB581245C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6" r="1" b="14328"/>
          <a:stretch/>
        </p:blipFill>
        <p:spPr bwMode="auto">
          <a:xfrm>
            <a:off x="461662" y="392155"/>
            <a:ext cx="17364675" cy="95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5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</a:blip>
          <a:srcRect l="12576" r="23092" b="5774"/>
          <a:stretch>
            <a:fillRect/>
          </a:stretch>
        </p:blipFill>
        <p:spPr>
          <a:xfrm>
            <a:off x="3227145" y="5881775"/>
            <a:ext cx="11833711" cy="460409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4865CDA-98D4-4A63-9574-B5D191C1FFA4}"/>
              </a:ext>
            </a:extLst>
          </p:cNvPr>
          <p:cNvSpPr txBox="1"/>
          <p:nvPr/>
        </p:nvSpPr>
        <p:spPr>
          <a:xfrm>
            <a:off x="1371600" y="495300"/>
            <a:ext cx="14782800" cy="494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6000" b="1" dirty="0">
                <a:latin typeface="Calibri" panose="020F0502020204030204" pitchFamily="34" charset="0"/>
                <a:ea typeface="Times New Roman" panose="02020603050405020304" pitchFamily="18" charset="0"/>
              </a:rPr>
              <a:t>SEGUNDO</a:t>
            </a:r>
            <a:r>
              <a:rPr lang="es-CL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PUNTO</a:t>
            </a:r>
          </a:p>
          <a:p>
            <a:pPr algn="ctr"/>
            <a:endParaRPr lang="es-CL" sz="6000" b="1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¿Cuál es la relación entre el </a:t>
            </a:r>
            <a:r>
              <a:rPr lang="es-CL" sz="6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método científico </a:t>
            </a:r>
            <a:r>
              <a:rPr lang="es-CL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la investigación en </a:t>
            </a:r>
            <a:r>
              <a:rPr lang="es-CL" sz="6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 y Humanidades</a:t>
            </a:r>
            <a:r>
              <a:rPr lang="es-CL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endParaRPr lang="es-CL" sz="6000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6" name="Picture 12" descr="Auguste Comte y el positivismo: un nuevo pensamiento para una nueva era |  Auguste Comte, positivismo, Clotilde de Vaux, científico, filosofía,  Florentino Ameghino, sociología">
            <a:extLst>
              <a:ext uri="{FF2B5EF4-FFF2-40B4-BE49-F238E27FC236}">
                <a16:creationId xmlns:a16="http://schemas.microsoft.com/office/drawing/2014/main" id="{43E8D459-5E07-4556-A94C-F72EB65E5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r="8758" b="2"/>
          <a:stretch/>
        </p:blipFill>
        <p:spPr bwMode="auto">
          <a:xfrm>
            <a:off x="12268200" y="257576"/>
            <a:ext cx="5689902" cy="977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né Descartes (1596-1650). | Download Scientific Diagram">
            <a:extLst>
              <a:ext uri="{FF2B5EF4-FFF2-40B4-BE49-F238E27FC236}">
                <a16:creationId xmlns:a16="http://schemas.microsoft.com/office/drawing/2014/main" id="{67EE08E1-4208-4619-AB9F-2725317A0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3" r="7717"/>
          <a:stretch/>
        </p:blipFill>
        <p:spPr bwMode="auto">
          <a:xfrm>
            <a:off x="6290875" y="265199"/>
            <a:ext cx="5734386" cy="977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ografía de Leonardo da Vinci (Su vida, historia, bio resumida)">
            <a:extLst>
              <a:ext uri="{FF2B5EF4-FFF2-40B4-BE49-F238E27FC236}">
                <a16:creationId xmlns:a16="http://schemas.microsoft.com/office/drawing/2014/main" id="{2D24BB3E-9590-4BA9-8D17-7A881E095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48" b="-1"/>
          <a:stretch/>
        </p:blipFill>
        <p:spPr bwMode="auto">
          <a:xfrm>
            <a:off x="349426" y="265199"/>
            <a:ext cx="5698510" cy="977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81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E75AF042-3CCF-426E-A6F8-1207E7359ABA}"/>
              </a:ext>
            </a:extLst>
          </p:cNvPr>
          <p:cNvSpPr txBox="1">
            <a:spLocks/>
          </p:cNvSpPr>
          <p:nvPr/>
        </p:nvSpPr>
        <p:spPr>
          <a:xfrm>
            <a:off x="529619" y="138381"/>
            <a:ext cx="7680842" cy="198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 </a:t>
            </a: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Siglo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XVI al </a:t>
            </a: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Siglo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XIX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F9E2C49-D701-426D-B8DB-0FE2AF71EBD4}"/>
              </a:ext>
            </a:extLst>
          </p:cNvPr>
          <p:cNvSpPr/>
          <p:nvPr/>
        </p:nvSpPr>
        <p:spPr>
          <a:xfrm>
            <a:off x="36765" y="1952748"/>
            <a:ext cx="8544442" cy="7910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/>
              <a:t>El </a:t>
            </a:r>
            <a:r>
              <a:rPr lang="en-US" sz="3500" dirty="0" err="1"/>
              <a:t>conocimiento</a:t>
            </a:r>
            <a:r>
              <a:rPr lang="en-US" sz="3500" dirty="0"/>
              <a:t> </a:t>
            </a:r>
            <a:r>
              <a:rPr lang="en-US" sz="3500" dirty="0" err="1"/>
              <a:t>comienza</a:t>
            </a:r>
            <a:r>
              <a:rPr lang="en-US" sz="3500" dirty="0"/>
              <a:t> a </a:t>
            </a:r>
            <a:r>
              <a:rPr lang="en-US" sz="3500" dirty="0" err="1"/>
              <a:t>organizarse</a:t>
            </a:r>
            <a:r>
              <a:rPr lang="en-US" sz="3500" dirty="0"/>
              <a:t> con una </a:t>
            </a:r>
            <a:r>
              <a:rPr lang="en-US" sz="3500" dirty="0" err="1"/>
              <a:t>paulatina</a:t>
            </a:r>
            <a:r>
              <a:rPr lang="en-US" sz="3500" dirty="0"/>
              <a:t> </a:t>
            </a:r>
            <a:r>
              <a:rPr lang="en-US" sz="3500" dirty="0" err="1"/>
              <a:t>fragmentación</a:t>
            </a:r>
            <a:r>
              <a:rPr lang="en-US" sz="3500" dirty="0"/>
              <a:t>, </a:t>
            </a:r>
            <a:r>
              <a:rPr lang="en-US" sz="3500" dirty="0" err="1"/>
              <a:t>rompiendo</a:t>
            </a:r>
            <a:r>
              <a:rPr lang="en-US" sz="3500" dirty="0"/>
              <a:t> </a:t>
            </a:r>
            <a:r>
              <a:rPr lang="en-US" sz="3500" dirty="0" err="1"/>
              <a:t>lógicas</a:t>
            </a:r>
            <a:r>
              <a:rPr lang="en-US" sz="3500" dirty="0"/>
              <a:t> de </a:t>
            </a:r>
            <a:r>
              <a:rPr lang="en-US" sz="3500" dirty="0" err="1"/>
              <a:t>comprensión</a:t>
            </a:r>
            <a:r>
              <a:rPr lang="en-US" sz="3500" dirty="0"/>
              <a:t> </a:t>
            </a:r>
            <a:r>
              <a:rPr lang="en-US" sz="3500" dirty="0" err="1"/>
              <a:t>complejas</a:t>
            </a:r>
            <a:r>
              <a:rPr lang="en-US" sz="3500" dirty="0"/>
              <a:t> y con un claro </a:t>
            </a:r>
            <a:r>
              <a:rPr lang="en-US" sz="3500" dirty="0" err="1"/>
              <a:t>horizonte</a:t>
            </a:r>
            <a:r>
              <a:rPr lang="en-US" sz="3500" dirty="0"/>
              <a:t> de </a:t>
            </a:r>
            <a:r>
              <a:rPr lang="en-US" sz="3500" dirty="0" err="1"/>
              <a:t>totalidad</a:t>
            </a:r>
            <a:r>
              <a:rPr lang="en-US" sz="3500" dirty="0"/>
              <a:t>, </a:t>
            </a:r>
            <a:r>
              <a:rPr lang="en-US" sz="3500" dirty="0" err="1"/>
              <a:t>transitando</a:t>
            </a:r>
            <a:r>
              <a:rPr lang="en-US" sz="3500" dirty="0"/>
              <a:t> </a:t>
            </a:r>
            <a:r>
              <a:rPr lang="en-US" sz="3500" dirty="0" err="1"/>
              <a:t>hacia</a:t>
            </a:r>
            <a:r>
              <a:rPr lang="en-US" sz="3500" dirty="0"/>
              <a:t> una </a:t>
            </a:r>
            <a:r>
              <a:rPr lang="en-US" sz="3500" dirty="0" err="1"/>
              <a:t>especialización</a:t>
            </a:r>
            <a:r>
              <a:rPr lang="en-US" sz="3500" dirty="0"/>
              <a:t>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/>
              <a:t>A </a:t>
            </a:r>
            <a:r>
              <a:rPr lang="en-US" sz="3500" dirty="0" err="1"/>
              <a:t>partir</a:t>
            </a:r>
            <a:r>
              <a:rPr lang="en-US" sz="3500" dirty="0"/>
              <a:t> del </a:t>
            </a:r>
            <a:r>
              <a:rPr lang="en-US" sz="3500" dirty="0" err="1"/>
              <a:t>Siglo</a:t>
            </a:r>
            <a:r>
              <a:rPr lang="en-US" sz="3500" dirty="0"/>
              <a:t> XIX, se </a:t>
            </a:r>
            <a:r>
              <a:rPr lang="en-US" sz="3500" dirty="0" err="1"/>
              <a:t>intensifica</a:t>
            </a:r>
            <a:r>
              <a:rPr lang="en-US" sz="3500" dirty="0"/>
              <a:t> </a:t>
            </a:r>
            <a:r>
              <a:rPr lang="en-US" sz="3500" dirty="0" err="1"/>
              <a:t>esa</a:t>
            </a:r>
            <a:r>
              <a:rPr lang="en-US" sz="3500" dirty="0"/>
              <a:t> </a:t>
            </a:r>
            <a:r>
              <a:rPr lang="en-US" sz="3500" dirty="0" err="1"/>
              <a:t>separación</a:t>
            </a:r>
            <a:r>
              <a:rPr lang="en-US" sz="3500" dirty="0"/>
              <a:t> y bajo la </a:t>
            </a:r>
            <a:r>
              <a:rPr lang="en-US" sz="3500" dirty="0" err="1"/>
              <a:t>herencia</a:t>
            </a:r>
            <a:r>
              <a:rPr lang="en-US" sz="3500" dirty="0"/>
              <a:t> </a:t>
            </a:r>
            <a:r>
              <a:rPr lang="en-US" sz="3500" dirty="0" err="1"/>
              <a:t>positivista</a:t>
            </a:r>
            <a:r>
              <a:rPr lang="en-US" sz="3500" dirty="0"/>
              <a:t>, las </a:t>
            </a:r>
            <a:r>
              <a:rPr lang="en-US" sz="3500" dirty="0" err="1"/>
              <a:t>denominadas</a:t>
            </a:r>
            <a:r>
              <a:rPr lang="en-US" sz="3500" dirty="0"/>
              <a:t> </a:t>
            </a:r>
            <a:r>
              <a:rPr lang="en-US" sz="3500" dirty="0" err="1"/>
              <a:t>Humanidades</a:t>
            </a:r>
            <a:r>
              <a:rPr lang="en-US" sz="3500" dirty="0"/>
              <a:t> y </a:t>
            </a:r>
            <a:r>
              <a:rPr lang="en-US" sz="3500" dirty="0" err="1"/>
              <a:t>Ciencias</a:t>
            </a:r>
            <a:r>
              <a:rPr lang="en-US" sz="3500" dirty="0"/>
              <a:t> </a:t>
            </a:r>
            <a:r>
              <a:rPr lang="en-US" sz="3500" dirty="0" err="1"/>
              <a:t>Sociales</a:t>
            </a:r>
            <a:r>
              <a:rPr lang="en-US" sz="3500" dirty="0"/>
              <a:t> se </a:t>
            </a:r>
            <a:r>
              <a:rPr lang="en-US" sz="3500" dirty="0" err="1"/>
              <a:t>organizan</a:t>
            </a:r>
            <a:r>
              <a:rPr lang="en-US" sz="3500" dirty="0"/>
              <a:t> </a:t>
            </a:r>
            <a:r>
              <a:rPr lang="en-US" sz="3500" dirty="0" err="1"/>
              <a:t>en</a:t>
            </a:r>
            <a:r>
              <a:rPr lang="en-US" sz="3500" dirty="0"/>
              <a:t> </a:t>
            </a:r>
            <a:r>
              <a:rPr lang="en-US" sz="3500" dirty="0" err="1"/>
              <a:t>disciplinas</a:t>
            </a:r>
            <a:r>
              <a:rPr lang="en-US" sz="3500" dirty="0"/>
              <a:t>, </a:t>
            </a:r>
            <a:r>
              <a:rPr lang="en-US" sz="3500" dirty="0" err="1"/>
              <a:t>separando</a:t>
            </a:r>
            <a:r>
              <a:rPr lang="en-US" sz="3500" dirty="0"/>
              <a:t> </a:t>
            </a:r>
            <a:r>
              <a:rPr lang="en-US" sz="3500" dirty="0" err="1"/>
              <a:t>distintas</a:t>
            </a:r>
            <a:r>
              <a:rPr lang="en-US" sz="3500" dirty="0"/>
              <a:t> </a:t>
            </a:r>
            <a:r>
              <a:rPr lang="en-US" sz="3500" dirty="0" err="1"/>
              <a:t>dimensiones</a:t>
            </a:r>
            <a:r>
              <a:rPr lang="en-US" sz="3500" dirty="0"/>
              <a:t> del </a:t>
            </a:r>
            <a:r>
              <a:rPr lang="en-US" sz="3500" dirty="0" err="1"/>
              <a:t>conocimiento</a:t>
            </a:r>
            <a:r>
              <a:rPr lang="en-US" sz="3500" dirty="0"/>
              <a:t>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 err="1"/>
              <a:t>En</a:t>
            </a:r>
            <a:r>
              <a:rPr lang="en-US" sz="3500" dirty="0"/>
              <a:t> un </a:t>
            </a:r>
            <a:r>
              <a:rPr lang="en-US" sz="3500" dirty="0" err="1"/>
              <a:t>afán</a:t>
            </a:r>
            <a:r>
              <a:rPr lang="en-US" sz="3500" dirty="0"/>
              <a:t> por </a:t>
            </a:r>
            <a:r>
              <a:rPr lang="en-US" sz="3500" dirty="0" err="1"/>
              <a:t>adquirir</a:t>
            </a:r>
            <a:r>
              <a:rPr lang="en-US" sz="3500" dirty="0"/>
              <a:t> ese nuevo </a:t>
            </a:r>
            <a:r>
              <a:rPr lang="en-US" sz="3500" dirty="0" err="1"/>
              <a:t>estatus</a:t>
            </a:r>
            <a:r>
              <a:rPr lang="en-US" sz="3500" dirty="0"/>
              <a:t> </a:t>
            </a:r>
            <a:r>
              <a:rPr lang="en-US" sz="3500" dirty="0" err="1"/>
              <a:t>científico</a:t>
            </a:r>
            <a:r>
              <a:rPr lang="en-US" sz="3500" dirty="0"/>
              <a:t>, las </a:t>
            </a:r>
            <a:r>
              <a:rPr lang="en-US" sz="3500" dirty="0" err="1"/>
              <a:t>ciencias</a:t>
            </a:r>
            <a:r>
              <a:rPr lang="en-US" sz="3500" dirty="0"/>
              <a:t> </a:t>
            </a:r>
            <a:r>
              <a:rPr lang="en-US" sz="3500" dirty="0" err="1"/>
              <a:t>sociales</a:t>
            </a:r>
            <a:r>
              <a:rPr lang="en-US" sz="3500" dirty="0"/>
              <a:t> y </a:t>
            </a:r>
            <a:r>
              <a:rPr lang="en-US" sz="3500" dirty="0" err="1"/>
              <a:t>humanidades</a:t>
            </a:r>
            <a:r>
              <a:rPr lang="en-US" sz="3500" dirty="0"/>
              <a:t> se </a:t>
            </a:r>
            <a:r>
              <a:rPr lang="en-US" sz="3500" dirty="0" err="1"/>
              <a:t>perfilaban</a:t>
            </a:r>
            <a:r>
              <a:rPr lang="en-US" sz="3500" dirty="0"/>
              <a:t> </a:t>
            </a:r>
            <a:r>
              <a:rPr lang="en-US" sz="3500" dirty="0" err="1"/>
              <a:t>como</a:t>
            </a:r>
            <a:r>
              <a:rPr lang="en-US" sz="3500" dirty="0"/>
              <a:t> un saber </a:t>
            </a:r>
            <a:r>
              <a:rPr lang="en-US" sz="3500" dirty="0" err="1"/>
              <a:t>metódico</a:t>
            </a:r>
            <a:r>
              <a:rPr lang="en-US" sz="3500" dirty="0"/>
              <a:t> y </a:t>
            </a:r>
            <a:r>
              <a:rPr lang="en-US" sz="3500" dirty="0" err="1"/>
              <a:t>positivista</a:t>
            </a:r>
            <a:r>
              <a:rPr lang="en-US" sz="3500" dirty="0"/>
              <a:t>, </a:t>
            </a:r>
            <a:r>
              <a:rPr lang="en-US" sz="3500" dirty="0" err="1"/>
              <a:t>distanciandose</a:t>
            </a:r>
            <a:r>
              <a:rPr lang="en-US" sz="3500" dirty="0"/>
              <a:t> de areas </a:t>
            </a:r>
            <a:r>
              <a:rPr lang="en-US" sz="3500" dirty="0" err="1"/>
              <a:t>más</a:t>
            </a:r>
            <a:r>
              <a:rPr lang="en-US" sz="3500" dirty="0"/>
              <a:t> “</a:t>
            </a:r>
            <a:r>
              <a:rPr lang="en-US" sz="3500" dirty="0" err="1"/>
              <a:t>interpretativas</a:t>
            </a:r>
            <a:r>
              <a:rPr lang="en-US" sz="3500" dirty="0"/>
              <a:t>” o </a:t>
            </a:r>
            <a:r>
              <a:rPr lang="en-US" sz="3500" dirty="0" err="1"/>
              <a:t>subjetiva</a:t>
            </a:r>
            <a:r>
              <a:rPr lang="en-US" sz="3500" dirty="0"/>
              <a:t>. Se </a:t>
            </a:r>
            <a:r>
              <a:rPr lang="en-US" sz="3500" dirty="0" err="1"/>
              <a:t>aplica</a:t>
            </a:r>
            <a:r>
              <a:rPr lang="en-US" sz="3500" dirty="0"/>
              <a:t> </a:t>
            </a:r>
            <a:r>
              <a:rPr lang="en-US" sz="3500" dirty="0" err="1"/>
              <a:t>el</a:t>
            </a:r>
            <a:r>
              <a:rPr lang="en-US" sz="3500" dirty="0"/>
              <a:t> </a:t>
            </a:r>
            <a:r>
              <a:rPr lang="en-US" sz="3500" dirty="0" err="1"/>
              <a:t>criterio</a:t>
            </a:r>
            <a:r>
              <a:rPr lang="en-US" sz="3500" dirty="0"/>
              <a:t> de </a:t>
            </a:r>
            <a:r>
              <a:rPr lang="en-US" sz="3500" dirty="0" err="1"/>
              <a:t>objetividad</a:t>
            </a:r>
            <a:r>
              <a:rPr lang="en-US" sz="3500" dirty="0"/>
              <a:t>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/>
              <a:t>Hoy </a:t>
            </a:r>
            <a:r>
              <a:rPr lang="en-US" sz="3500" dirty="0" err="1"/>
              <a:t>existe</a:t>
            </a:r>
            <a:r>
              <a:rPr lang="en-US" sz="3500" dirty="0"/>
              <a:t> una </a:t>
            </a:r>
            <a:r>
              <a:rPr lang="en-US" sz="3500" dirty="0" err="1"/>
              <a:t>vuelta</a:t>
            </a:r>
            <a:r>
              <a:rPr lang="en-US" sz="3500" dirty="0"/>
              <a:t> a ese saber </a:t>
            </a:r>
            <a:r>
              <a:rPr lang="en-US" sz="3500" dirty="0" err="1"/>
              <a:t>complejo</a:t>
            </a:r>
            <a:r>
              <a:rPr lang="en-US" sz="3500" dirty="0"/>
              <a:t>, bajo la idea de la multi-inter-trans </a:t>
            </a:r>
            <a:r>
              <a:rPr lang="en-US" sz="3500" dirty="0" err="1"/>
              <a:t>disciplina</a:t>
            </a:r>
            <a:r>
              <a:rPr lang="en-US" sz="3500" dirty="0"/>
              <a:t>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0853" y="2047098"/>
            <a:ext cx="1421232" cy="13826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B90B848-E6C9-4C83-897A-D4BD60219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79"/>
          <a:stretch/>
        </p:blipFill>
        <p:spPr>
          <a:xfrm>
            <a:off x="11851888" y="4091593"/>
            <a:ext cx="6436112" cy="6195407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2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9051207" y="-1009710"/>
            <a:ext cx="6031790" cy="6031790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rcRect t="7809" r="-2" b="14833"/>
          <a:stretch/>
        </p:blipFill>
        <p:spPr>
          <a:xfrm>
            <a:off x="9212404" y="9761"/>
            <a:ext cx="5278968" cy="4511864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mo montar una academia en 2021">
            <a:extLst>
              <a:ext uri="{FF2B5EF4-FFF2-40B4-BE49-F238E27FC236}">
                <a16:creationId xmlns:a16="http://schemas.microsoft.com/office/drawing/2014/main" id="{7AEEDC9E-F212-4658-9223-FB0765645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-1" y="10"/>
            <a:ext cx="18287999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1497262"/>
            <a:ext cx="9025758" cy="8789738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3CC687-9540-4EAA-9506-F45D5BB4F80C}"/>
              </a:ext>
            </a:extLst>
          </p:cNvPr>
          <p:cNvSpPr txBox="1"/>
          <p:nvPr/>
        </p:nvSpPr>
        <p:spPr>
          <a:xfrm>
            <a:off x="612225" y="3039790"/>
            <a:ext cx="7241628" cy="20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LO ANTERIORMENTE PLANTEADO HA TENIDA UNA LÓGICA DIRECTA CON LA ORGANIZACIÓN DEL CURRICULUM. 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30576" y="5005708"/>
            <a:ext cx="140313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5C1692BF-009D-4C84-A6EB-5B5FEA1BA61D}"/>
              </a:ext>
            </a:extLst>
          </p:cNvPr>
          <p:cNvSpPr/>
          <p:nvPr/>
        </p:nvSpPr>
        <p:spPr>
          <a:xfrm>
            <a:off x="687375" y="5448300"/>
            <a:ext cx="6889531" cy="3929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/>
              <a:t>Separación</a:t>
            </a:r>
            <a:r>
              <a:rPr lang="en-US" sz="3200" b="1" dirty="0"/>
              <a:t> </a:t>
            </a:r>
            <a:r>
              <a:rPr lang="en-US" sz="3200" b="1" dirty="0" err="1"/>
              <a:t>en</a:t>
            </a:r>
            <a:r>
              <a:rPr lang="en-US" sz="3200" b="1" dirty="0"/>
              <a:t> </a:t>
            </a:r>
            <a:r>
              <a:rPr lang="en-US" sz="3200" b="1" dirty="0" err="1"/>
              <a:t>ramos</a:t>
            </a:r>
            <a:r>
              <a:rPr lang="en-US" sz="3200" b="1" dirty="0"/>
              <a:t>, </a:t>
            </a:r>
            <a:r>
              <a:rPr lang="en-US" sz="3200" b="1" dirty="0" err="1"/>
              <a:t>sectores</a:t>
            </a:r>
            <a:r>
              <a:rPr lang="en-US" sz="3200" b="1" dirty="0"/>
              <a:t>, </a:t>
            </a:r>
            <a:r>
              <a:rPr lang="en-US" sz="3200" b="1" dirty="0" err="1"/>
              <a:t>subsectores</a:t>
            </a:r>
            <a:r>
              <a:rPr lang="en-US" sz="3200" b="1" dirty="0"/>
              <a:t>.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Privilegiar</a:t>
            </a:r>
            <a:r>
              <a:rPr lang="en-US" sz="3200" dirty="0"/>
              <a:t> las </a:t>
            </a:r>
            <a:r>
              <a:rPr lang="en-US" sz="3200" dirty="0" err="1"/>
              <a:t>denominadas</a:t>
            </a:r>
            <a:r>
              <a:rPr lang="en-US" sz="3200" dirty="0"/>
              <a:t> </a:t>
            </a:r>
            <a:r>
              <a:rPr lang="en-US" sz="3200" dirty="0" err="1"/>
              <a:t>Ciencias</a:t>
            </a:r>
            <a:r>
              <a:rPr lang="en-US" sz="3200" dirty="0"/>
              <a:t> </a:t>
            </a:r>
            <a:r>
              <a:rPr lang="en-US" sz="3200" dirty="0" err="1"/>
              <a:t>Duras</a:t>
            </a:r>
            <a:r>
              <a:rPr lang="en-US" sz="3200" dirty="0"/>
              <a:t>.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Asumir</a:t>
            </a:r>
            <a:r>
              <a:rPr lang="en-US" sz="3200" dirty="0"/>
              <a:t> que </a:t>
            </a:r>
            <a:r>
              <a:rPr lang="en-US" sz="3200" dirty="0" err="1"/>
              <a:t>el</a:t>
            </a:r>
            <a:r>
              <a:rPr lang="en-US" sz="3200" dirty="0"/>
              <a:t> saber </a:t>
            </a:r>
            <a:r>
              <a:rPr lang="en-US" sz="3200" dirty="0" err="1"/>
              <a:t>científico</a:t>
            </a:r>
            <a:r>
              <a:rPr lang="en-US" sz="3200" dirty="0"/>
              <a:t> es algo </a:t>
            </a:r>
            <a:r>
              <a:rPr lang="en-US" sz="3200" dirty="0" err="1"/>
              <a:t>alejado</a:t>
            </a:r>
            <a:r>
              <a:rPr lang="en-US" sz="3200" dirty="0"/>
              <a:t> de las </a:t>
            </a:r>
            <a:r>
              <a:rPr lang="en-US" sz="3200" dirty="0" err="1"/>
              <a:t>Humanidades</a:t>
            </a:r>
            <a:r>
              <a:rPr lang="en-US" sz="3200" dirty="0"/>
              <a:t> y Artes.</a:t>
            </a:r>
            <a:endParaRPr lang="en-US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569</Words>
  <Application>Microsoft Office PowerPoint</Application>
  <PresentationFormat>Personalizado</PresentationFormat>
  <Paragraphs>54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Symbol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FC</dc:title>
  <cp:lastModifiedBy>Yerko Monje H.</cp:lastModifiedBy>
  <cp:revision>8</cp:revision>
  <dcterms:created xsi:type="dcterms:W3CDTF">2006-08-16T00:00:00Z</dcterms:created>
  <dcterms:modified xsi:type="dcterms:W3CDTF">2021-08-13T20:32:58Z</dcterms:modified>
  <dc:identifier>DAEhmu6MX8Y</dc:identifier>
</cp:coreProperties>
</file>